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3" r:id="rId1"/>
  </p:sldMasterIdLst>
  <p:notesMasterIdLst>
    <p:notesMasterId r:id="rId39"/>
  </p:notesMasterIdLst>
  <p:sldIdLst>
    <p:sldId id="285" r:id="rId2"/>
    <p:sldId id="291" r:id="rId3"/>
    <p:sldId id="293" r:id="rId4"/>
    <p:sldId id="294" r:id="rId5"/>
    <p:sldId id="295" r:id="rId6"/>
    <p:sldId id="296" r:id="rId7"/>
    <p:sldId id="297" r:id="rId8"/>
    <p:sldId id="298" r:id="rId9"/>
    <p:sldId id="299" r:id="rId10"/>
    <p:sldId id="300" r:id="rId11"/>
    <p:sldId id="301" r:id="rId12"/>
    <p:sldId id="302" r:id="rId13"/>
    <p:sldId id="303" r:id="rId14"/>
    <p:sldId id="304" r:id="rId15"/>
    <p:sldId id="310" r:id="rId16"/>
    <p:sldId id="311" r:id="rId17"/>
    <p:sldId id="312" r:id="rId18"/>
    <p:sldId id="330"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08" r:id="rId32"/>
    <p:sldId id="331" r:id="rId33"/>
    <p:sldId id="326" r:id="rId34"/>
    <p:sldId id="327" r:id="rId35"/>
    <p:sldId id="328" r:id="rId36"/>
    <p:sldId id="333" r:id="rId37"/>
    <p:sldId id="332" r:id="rId38"/>
  </p:sldIdLst>
  <p:sldSz cx="9144000" cy="6858000" type="screen4x3"/>
  <p:notesSz cx="10234613" cy="7099300"/>
  <p:defaultTextStyle>
    <a:defPPr>
      <a:defRPr lang="en-GB"/>
    </a:defPPr>
    <a:lvl1pPr algn="l" defTabSz="449263" rtl="0" fontAlgn="base">
      <a:spcBef>
        <a:spcPct val="0"/>
      </a:spcBef>
      <a:spcAft>
        <a:spcPct val="0"/>
      </a:spcAft>
      <a:defRPr kern="1200">
        <a:solidFill>
          <a:schemeClr val="tx1"/>
        </a:solidFill>
        <a:latin typeface="Arial" charset="0"/>
        <a:ea typeface="+mn-ea"/>
        <a:cs typeface="Lucida Sans Unicode" pitchFamily="34" charset="0"/>
      </a:defRPr>
    </a:lvl1pPr>
    <a:lvl2pPr marL="457200" algn="l" defTabSz="449263" rtl="0" fontAlgn="base">
      <a:spcBef>
        <a:spcPct val="0"/>
      </a:spcBef>
      <a:spcAft>
        <a:spcPct val="0"/>
      </a:spcAft>
      <a:defRPr kern="1200">
        <a:solidFill>
          <a:schemeClr val="tx1"/>
        </a:solidFill>
        <a:latin typeface="Arial" charset="0"/>
        <a:ea typeface="+mn-ea"/>
        <a:cs typeface="Lucida Sans Unicode" pitchFamily="34" charset="0"/>
      </a:defRPr>
    </a:lvl2pPr>
    <a:lvl3pPr marL="914400" algn="l" defTabSz="449263" rtl="0" fontAlgn="base">
      <a:spcBef>
        <a:spcPct val="0"/>
      </a:spcBef>
      <a:spcAft>
        <a:spcPct val="0"/>
      </a:spcAft>
      <a:defRPr kern="1200">
        <a:solidFill>
          <a:schemeClr val="tx1"/>
        </a:solidFill>
        <a:latin typeface="Arial" charset="0"/>
        <a:ea typeface="+mn-ea"/>
        <a:cs typeface="Lucida Sans Unicode" pitchFamily="34" charset="0"/>
      </a:defRPr>
    </a:lvl3pPr>
    <a:lvl4pPr marL="1371600" algn="l" defTabSz="449263" rtl="0" fontAlgn="base">
      <a:spcBef>
        <a:spcPct val="0"/>
      </a:spcBef>
      <a:spcAft>
        <a:spcPct val="0"/>
      </a:spcAft>
      <a:defRPr kern="1200">
        <a:solidFill>
          <a:schemeClr val="tx1"/>
        </a:solidFill>
        <a:latin typeface="Arial" charset="0"/>
        <a:ea typeface="+mn-ea"/>
        <a:cs typeface="Lucida Sans Unicode" pitchFamily="34" charset="0"/>
      </a:defRPr>
    </a:lvl4pPr>
    <a:lvl5pPr marL="1828800" algn="l" defTabSz="449263" rtl="0" fontAlgn="base">
      <a:spcBef>
        <a:spcPct val="0"/>
      </a:spcBef>
      <a:spcAft>
        <a:spcPct val="0"/>
      </a:spcAft>
      <a:defRPr kern="1200">
        <a:solidFill>
          <a:schemeClr val="tx1"/>
        </a:solidFill>
        <a:latin typeface="Arial" charset="0"/>
        <a:ea typeface="+mn-ea"/>
        <a:cs typeface="Lucida Sans Unicode" pitchFamily="34" charset="0"/>
      </a:defRPr>
    </a:lvl5pPr>
    <a:lvl6pPr marL="2286000" algn="l" defTabSz="914400" rtl="0" eaLnBrk="1" latinLnBrk="0" hangingPunct="1">
      <a:defRPr kern="1200">
        <a:solidFill>
          <a:schemeClr val="tx1"/>
        </a:solidFill>
        <a:latin typeface="Arial" charset="0"/>
        <a:ea typeface="+mn-ea"/>
        <a:cs typeface="Lucida Sans Unicode" pitchFamily="34" charset="0"/>
      </a:defRPr>
    </a:lvl6pPr>
    <a:lvl7pPr marL="2743200" algn="l" defTabSz="914400" rtl="0" eaLnBrk="1" latinLnBrk="0" hangingPunct="1">
      <a:defRPr kern="1200">
        <a:solidFill>
          <a:schemeClr val="tx1"/>
        </a:solidFill>
        <a:latin typeface="Arial" charset="0"/>
        <a:ea typeface="+mn-ea"/>
        <a:cs typeface="Lucida Sans Unicode" pitchFamily="34" charset="0"/>
      </a:defRPr>
    </a:lvl7pPr>
    <a:lvl8pPr marL="3200400" algn="l" defTabSz="914400" rtl="0" eaLnBrk="1" latinLnBrk="0" hangingPunct="1">
      <a:defRPr kern="1200">
        <a:solidFill>
          <a:schemeClr val="tx1"/>
        </a:solidFill>
        <a:latin typeface="Arial" charset="0"/>
        <a:ea typeface="+mn-ea"/>
        <a:cs typeface="Lucida Sans Unicode" pitchFamily="34" charset="0"/>
      </a:defRPr>
    </a:lvl8pPr>
    <a:lvl9pPr marL="3657600" algn="l" defTabSz="914400" rtl="0" eaLnBrk="1" latinLnBrk="0" hangingPunct="1">
      <a:defRPr kern="1200">
        <a:solidFill>
          <a:schemeClr val="tx1"/>
        </a:solidFill>
        <a:latin typeface="Arial" charset="0"/>
        <a:ea typeface="+mn-ea"/>
        <a:cs typeface="Lucida Sans Unicode"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BE1E46"/>
    <a:srgbClr val="9E1A38"/>
    <a:srgbClr val="6799CC"/>
    <a:srgbClr val="FFCC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5668" autoAdjust="0"/>
    <p:restoredTop sz="94660"/>
  </p:normalViewPr>
  <p:slideViewPr>
    <p:cSldViewPr>
      <p:cViewPr varScale="1">
        <p:scale>
          <a:sx n="112" d="100"/>
          <a:sy n="112" d="100"/>
        </p:scale>
        <p:origin x="-389" y="-91"/>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70" d="100"/>
        <a:sy n="70" d="100"/>
      </p:scale>
      <p:origin x="0" y="0"/>
    </p:cViewPr>
  </p:sorterViewPr>
  <p:notesViewPr>
    <p:cSldViewPr>
      <p:cViewPr varScale="1">
        <p:scale>
          <a:sx n="59" d="100"/>
          <a:sy n="59" d="100"/>
        </p:scale>
        <p:origin x="-1752" y="-72"/>
      </p:cViewPr>
      <p:guideLst>
        <p:guide orient="horz" pos="3008"/>
        <p:guide pos="2227"/>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10234613" cy="7099300"/>
          </a:xfrm>
          <a:prstGeom prst="roundRect">
            <a:avLst>
              <a:gd name="adj" fmla="val 23"/>
            </a:avLst>
          </a:prstGeom>
          <a:solidFill>
            <a:srgbClr val="FFFFFF"/>
          </a:solidFill>
          <a:ln w="9360">
            <a:noFill/>
            <a:miter lim="800000"/>
            <a:headEnd/>
            <a:tailEnd/>
          </a:ln>
          <a:effectLst/>
        </p:spPr>
        <p:txBody>
          <a:bodyPr wrap="none" lIns="94787" tIns="47393" rIns="94787" bIns="47393" anchor="ctr"/>
          <a:lstStyle/>
          <a:p>
            <a:pPr>
              <a:defRPr/>
            </a:pPr>
            <a:endParaRPr lang="de-DE"/>
          </a:p>
        </p:txBody>
      </p:sp>
      <p:sp>
        <p:nvSpPr>
          <p:cNvPr id="3074" name="AutoShape 2"/>
          <p:cNvSpPr>
            <a:spLocks noChangeArrowheads="1"/>
          </p:cNvSpPr>
          <p:nvPr/>
        </p:nvSpPr>
        <p:spPr bwMode="auto">
          <a:xfrm>
            <a:off x="0" y="0"/>
            <a:ext cx="10234613" cy="7099300"/>
          </a:xfrm>
          <a:prstGeom prst="roundRect">
            <a:avLst>
              <a:gd name="adj" fmla="val 23"/>
            </a:avLst>
          </a:prstGeom>
          <a:solidFill>
            <a:srgbClr val="FFFFFF"/>
          </a:solidFill>
          <a:ln w="9525">
            <a:noFill/>
            <a:round/>
            <a:headEnd/>
            <a:tailEnd/>
          </a:ln>
          <a:effectLst/>
        </p:spPr>
        <p:txBody>
          <a:bodyPr wrap="none" lIns="94787" tIns="47393" rIns="94787" bIns="47393" anchor="ctr"/>
          <a:lstStyle/>
          <a:p>
            <a:pPr>
              <a:defRPr/>
            </a:pPr>
            <a:endParaRPr lang="de-DE"/>
          </a:p>
        </p:txBody>
      </p:sp>
      <p:sp>
        <p:nvSpPr>
          <p:cNvPr id="3075" name="Rectangle 3"/>
          <p:cNvSpPr>
            <a:spLocks noGrp="1" noChangeArrowheads="1"/>
          </p:cNvSpPr>
          <p:nvPr>
            <p:ph type="hdr"/>
          </p:nvPr>
        </p:nvSpPr>
        <p:spPr bwMode="auto">
          <a:xfrm>
            <a:off x="0" y="0"/>
            <a:ext cx="4433035" cy="351565"/>
          </a:xfrm>
          <a:prstGeom prst="rect">
            <a:avLst/>
          </a:prstGeom>
          <a:noFill/>
          <a:ln w="9525">
            <a:noFill/>
            <a:round/>
            <a:headEnd/>
            <a:tailEnd/>
          </a:ln>
          <a:effectLst/>
        </p:spPr>
        <p:txBody>
          <a:bodyPr vert="horz" wrap="square" lIns="94414" tIns="47020" rIns="94414" bIns="47020" numCol="1" anchor="t" anchorCtr="0" compatLnSpc="1">
            <a:prstTxWarp prst="textNoShape">
              <a:avLst/>
            </a:prstTxWarp>
          </a:bodyPr>
          <a:lstStyle>
            <a:lvl1pPr>
              <a:buClr>
                <a:srgbClr val="000000"/>
              </a:buClr>
              <a:buSzPct val="45000"/>
              <a:buFont typeface="Wingdings" pitchFamily="2" charset="2"/>
              <a:buNone/>
              <a:tabLst>
                <a:tab pos="750395" algn="l"/>
                <a:tab pos="1500789" algn="l"/>
                <a:tab pos="2251184" algn="l"/>
                <a:tab pos="3001579" algn="l"/>
                <a:tab pos="3751974" algn="l"/>
              </a:tabLst>
              <a:defRPr sz="1200">
                <a:solidFill>
                  <a:srgbClr val="000000"/>
                </a:solidFill>
                <a:latin typeface="Times New Roman" pitchFamily="18" charset="0"/>
              </a:defRPr>
            </a:lvl1pPr>
          </a:lstStyle>
          <a:p>
            <a:pPr>
              <a:defRPr/>
            </a:pPr>
            <a:endParaRPr lang="en-GB"/>
          </a:p>
        </p:txBody>
      </p:sp>
      <p:sp>
        <p:nvSpPr>
          <p:cNvPr id="3076" name="Rectangle 4"/>
          <p:cNvSpPr>
            <a:spLocks noGrp="1" noChangeArrowheads="1"/>
          </p:cNvSpPr>
          <p:nvPr>
            <p:ph type="dt"/>
          </p:nvPr>
        </p:nvSpPr>
        <p:spPr bwMode="auto">
          <a:xfrm>
            <a:off x="5798304" y="0"/>
            <a:ext cx="4433035" cy="351565"/>
          </a:xfrm>
          <a:prstGeom prst="rect">
            <a:avLst/>
          </a:prstGeom>
          <a:noFill/>
          <a:ln w="9525">
            <a:noFill/>
            <a:round/>
            <a:headEnd/>
            <a:tailEnd/>
          </a:ln>
          <a:effectLst/>
        </p:spPr>
        <p:txBody>
          <a:bodyPr vert="horz" wrap="square" lIns="94414" tIns="47020" rIns="94414" bIns="47020" numCol="1" anchor="t" anchorCtr="0" compatLnSpc="1">
            <a:prstTxWarp prst="textNoShape">
              <a:avLst/>
            </a:prstTxWarp>
          </a:bodyPr>
          <a:lstStyle>
            <a:lvl1pPr algn="r">
              <a:buClr>
                <a:srgbClr val="000000"/>
              </a:buClr>
              <a:buSzPct val="45000"/>
              <a:buFont typeface="Wingdings" pitchFamily="2" charset="2"/>
              <a:buNone/>
              <a:tabLst>
                <a:tab pos="750395" algn="l"/>
                <a:tab pos="1500789" algn="l"/>
                <a:tab pos="2251184" algn="l"/>
                <a:tab pos="3001579" algn="l"/>
                <a:tab pos="3751974" algn="l"/>
              </a:tabLst>
              <a:defRPr sz="1200">
                <a:solidFill>
                  <a:srgbClr val="000000"/>
                </a:solidFill>
                <a:latin typeface="Times New Roman" pitchFamily="18" charset="0"/>
              </a:defRPr>
            </a:lvl1pPr>
          </a:lstStyle>
          <a:p>
            <a:pPr>
              <a:defRPr/>
            </a:pPr>
            <a:endParaRPr lang="en-GB"/>
          </a:p>
        </p:txBody>
      </p:sp>
      <p:sp>
        <p:nvSpPr>
          <p:cNvPr id="40966" name="Rectangle 5"/>
          <p:cNvSpPr>
            <a:spLocks noGrp="1" noRot="1" noChangeAspect="1" noChangeArrowheads="1"/>
          </p:cNvSpPr>
          <p:nvPr>
            <p:ph type="sldImg"/>
          </p:nvPr>
        </p:nvSpPr>
        <p:spPr bwMode="auto">
          <a:xfrm>
            <a:off x="3343275" y="531813"/>
            <a:ext cx="3546475" cy="2660650"/>
          </a:xfrm>
          <a:prstGeom prst="rect">
            <a:avLst/>
          </a:prstGeom>
          <a:solidFill>
            <a:srgbClr val="FFFFFF"/>
          </a:solidFill>
          <a:ln w="9360">
            <a:solidFill>
              <a:srgbClr val="000000"/>
            </a:solidFill>
            <a:miter lim="800000"/>
            <a:headEnd/>
            <a:tailEnd/>
          </a:ln>
        </p:spPr>
      </p:sp>
      <p:sp>
        <p:nvSpPr>
          <p:cNvPr id="3078" name="Rectangle 6"/>
          <p:cNvSpPr>
            <a:spLocks noGrp="1" noChangeArrowheads="1"/>
          </p:cNvSpPr>
          <p:nvPr>
            <p:ph type="body"/>
          </p:nvPr>
        </p:nvSpPr>
        <p:spPr bwMode="auto">
          <a:xfrm>
            <a:off x="1023135" y="3373038"/>
            <a:ext cx="8186708" cy="3192281"/>
          </a:xfrm>
          <a:prstGeom prst="rect">
            <a:avLst/>
          </a:prstGeom>
          <a:noFill/>
          <a:ln w="9525">
            <a:noFill/>
            <a:round/>
            <a:headEnd/>
            <a:tailEnd/>
          </a:ln>
          <a:effectLst/>
        </p:spPr>
        <p:txBody>
          <a:bodyPr vert="horz" wrap="square" lIns="94414" tIns="47020" rIns="94414" bIns="47020" numCol="1" anchor="t" anchorCtr="0" compatLnSpc="1">
            <a:prstTxWarp prst="textNoShape">
              <a:avLst/>
            </a:prstTxWarp>
          </a:bodyPr>
          <a:lstStyle/>
          <a:p>
            <a:pPr lvl="0"/>
            <a:endParaRPr lang="de-DE" noProof="0" smtClean="0"/>
          </a:p>
        </p:txBody>
      </p:sp>
      <p:sp>
        <p:nvSpPr>
          <p:cNvPr id="3079" name="Rectangle 7"/>
          <p:cNvSpPr>
            <a:spLocks noGrp="1" noChangeArrowheads="1"/>
          </p:cNvSpPr>
          <p:nvPr>
            <p:ph type="ftr"/>
          </p:nvPr>
        </p:nvSpPr>
        <p:spPr bwMode="auto">
          <a:xfrm>
            <a:off x="0" y="6744418"/>
            <a:ext cx="4433035" cy="351565"/>
          </a:xfrm>
          <a:prstGeom prst="rect">
            <a:avLst/>
          </a:prstGeom>
          <a:noFill/>
          <a:ln w="9525">
            <a:noFill/>
            <a:round/>
            <a:headEnd/>
            <a:tailEnd/>
          </a:ln>
          <a:effectLst/>
        </p:spPr>
        <p:txBody>
          <a:bodyPr vert="horz" wrap="square" lIns="94414" tIns="47020" rIns="94414" bIns="47020" numCol="1" anchor="b" anchorCtr="0" compatLnSpc="1">
            <a:prstTxWarp prst="textNoShape">
              <a:avLst/>
            </a:prstTxWarp>
          </a:bodyPr>
          <a:lstStyle>
            <a:lvl1pPr>
              <a:buClr>
                <a:srgbClr val="000000"/>
              </a:buClr>
              <a:buSzPct val="45000"/>
              <a:buFont typeface="Wingdings" pitchFamily="2" charset="2"/>
              <a:buNone/>
              <a:tabLst>
                <a:tab pos="750395" algn="l"/>
                <a:tab pos="1500789" algn="l"/>
                <a:tab pos="2251184" algn="l"/>
                <a:tab pos="3001579" algn="l"/>
                <a:tab pos="3751974" algn="l"/>
              </a:tabLst>
              <a:defRPr sz="1200">
                <a:solidFill>
                  <a:srgbClr val="000000"/>
                </a:solidFill>
                <a:latin typeface="Times New Roman" pitchFamily="18" charset="0"/>
              </a:defRPr>
            </a:lvl1pPr>
          </a:lstStyle>
          <a:p>
            <a:pPr>
              <a:defRPr/>
            </a:pPr>
            <a:endParaRPr lang="en-GB"/>
          </a:p>
        </p:txBody>
      </p:sp>
      <p:sp>
        <p:nvSpPr>
          <p:cNvPr id="3080" name="Rectangle 8"/>
          <p:cNvSpPr>
            <a:spLocks noGrp="1" noChangeArrowheads="1"/>
          </p:cNvSpPr>
          <p:nvPr>
            <p:ph type="sldNum"/>
          </p:nvPr>
        </p:nvSpPr>
        <p:spPr bwMode="auto">
          <a:xfrm>
            <a:off x="5798304" y="6744418"/>
            <a:ext cx="4433035" cy="351565"/>
          </a:xfrm>
          <a:prstGeom prst="rect">
            <a:avLst/>
          </a:prstGeom>
          <a:noFill/>
          <a:ln w="9525">
            <a:noFill/>
            <a:round/>
            <a:headEnd/>
            <a:tailEnd/>
          </a:ln>
          <a:effectLst/>
        </p:spPr>
        <p:txBody>
          <a:bodyPr vert="horz" wrap="square" lIns="94414" tIns="47020" rIns="94414" bIns="47020" numCol="1" anchor="b" anchorCtr="0" compatLnSpc="1">
            <a:prstTxWarp prst="textNoShape">
              <a:avLst/>
            </a:prstTxWarp>
          </a:bodyPr>
          <a:lstStyle>
            <a:lvl1pPr algn="r">
              <a:buClr>
                <a:srgbClr val="000000"/>
              </a:buClr>
              <a:buSzPct val="45000"/>
              <a:buFont typeface="Wingdings" pitchFamily="2" charset="2"/>
              <a:buNone/>
              <a:tabLst>
                <a:tab pos="750395" algn="l"/>
                <a:tab pos="1500789" algn="l"/>
                <a:tab pos="2251184" algn="l"/>
                <a:tab pos="3001579" algn="l"/>
                <a:tab pos="3751974" algn="l"/>
              </a:tabLst>
              <a:defRPr sz="1200">
                <a:solidFill>
                  <a:srgbClr val="000000"/>
                </a:solidFill>
                <a:latin typeface="Times New Roman" pitchFamily="18" charset="0"/>
              </a:defRPr>
            </a:lvl1pPr>
          </a:lstStyle>
          <a:p>
            <a:pPr>
              <a:defRPr/>
            </a:pPr>
            <a:fld id="{A6676EB2-A469-42C2-BFE0-95E2DFF4EBA0}" type="slidenum">
              <a:rPr lang="en-GB"/>
              <a:pPr>
                <a:defRPr/>
              </a:pPr>
              <a:t>‹Nr.›</a:t>
            </a:fld>
            <a:endParaRPr lang="en-GB"/>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8"/>
          <p:cNvSpPr>
            <a:spLocks noGrp="1" noChangeArrowheads="1"/>
          </p:cNvSpPr>
          <p:nvPr>
            <p:ph type="sldNum" sz="quarter"/>
          </p:nvPr>
        </p:nvSpPr>
        <p:spPr>
          <a:noFill/>
        </p:spPr>
        <p:txBody>
          <a:bodyPr/>
          <a:lstStyle/>
          <a:p>
            <a:fld id="{9BF9DAE2-570C-4975-9CE1-0D612D174E7F}" type="slidenum">
              <a:rPr lang="en-GB" smtClean="0"/>
              <a:pPr/>
              <a:t>1</a:t>
            </a:fld>
            <a:endParaRPr lang="en-GB" smtClean="0"/>
          </a:p>
        </p:txBody>
      </p:sp>
      <p:sp>
        <p:nvSpPr>
          <p:cNvPr id="41987" name="Rectangle 2"/>
          <p:cNvSpPr>
            <a:spLocks noGrp="1" noRot="1" noChangeAspect="1" noChangeArrowheads="1" noTextEdit="1"/>
          </p:cNvSpPr>
          <p:nvPr>
            <p:ph type="sldImg"/>
          </p:nvPr>
        </p:nvSpPr>
        <p:spPr>
          <a:xfrm>
            <a:off x="3343275" y="531813"/>
            <a:ext cx="3548063" cy="2662237"/>
          </a:xfrm>
          <a:ln/>
        </p:spPr>
      </p:sp>
      <p:sp>
        <p:nvSpPr>
          <p:cNvPr id="41988"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8"/>
          <p:cNvSpPr>
            <a:spLocks noGrp="1" noChangeArrowheads="1"/>
          </p:cNvSpPr>
          <p:nvPr>
            <p:ph type="sldNum" sz="quarter"/>
          </p:nvPr>
        </p:nvSpPr>
        <p:spPr>
          <a:noFill/>
        </p:spPr>
        <p:txBody>
          <a:bodyPr/>
          <a:lstStyle/>
          <a:p>
            <a:fld id="{78C1DB52-BE26-44B8-90DA-D21849E44ECD}" type="slidenum">
              <a:rPr lang="en-GB" smtClean="0"/>
              <a:pPr/>
              <a:t>10</a:t>
            </a:fld>
            <a:endParaRPr lang="en-GB" smtClean="0"/>
          </a:p>
        </p:txBody>
      </p:sp>
      <p:sp>
        <p:nvSpPr>
          <p:cNvPr id="51203" name="Rectangle 2"/>
          <p:cNvSpPr>
            <a:spLocks noGrp="1" noRot="1" noChangeAspect="1" noChangeArrowheads="1" noTextEdit="1"/>
          </p:cNvSpPr>
          <p:nvPr>
            <p:ph type="sldImg"/>
          </p:nvPr>
        </p:nvSpPr>
        <p:spPr>
          <a:xfrm>
            <a:off x="3343275" y="531813"/>
            <a:ext cx="3548063" cy="2662237"/>
          </a:xfrm>
          <a:ln/>
        </p:spPr>
      </p:sp>
      <p:sp>
        <p:nvSpPr>
          <p:cNvPr id="51204"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8"/>
          <p:cNvSpPr>
            <a:spLocks noGrp="1" noChangeArrowheads="1"/>
          </p:cNvSpPr>
          <p:nvPr>
            <p:ph type="sldNum" sz="quarter"/>
          </p:nvPr>
        </p:nvSpPr>
        <p:spPr>
          <a:noFill/>
        </p:spPr>
        <p:txBody>
          <a:bodyPr/>
          <a:lstStyle/>
          <a:p>
            <a:fld id="{C6103657-D093-49B0-845E-146188703D98}" type="slidenum">
              <a:rPr lang="en-GB" smtClean="0"/>
              <a:pPr/>
              <a:t>11</a:t>
            </a:fld>
            <a:endParaRPr lang="en-GB" smtClean="0"/>
          </a:p>
        </p:txBody>
      </p:sp>
      <p:sp>
        <p:nvSpPr>
          <p:cNvPr id="52227" name="Rectangle 2"/>
          <p:cNvSpPr>
            <a:spLocks noGrp="1" noRot="1" noChangeAspect="1" noChangeArrowheads="1" noTextEdit="1"/>
          </p:cNvSpPr>
          <p:nvPr>
            <p:ph type="sldImg"/>
          </p:nvPr>
        </p:nvSpPr>
        <p:spPr>
          <a:xfrm>
            <a:off x="3343275" y="531813"/>
            <a:ext cx="3548063" cy="2662237"/>
          </a:xfrm>
          <a:ln/>
        </p:spPr>
      </p:sp>
      <p:sp>
        <p:nvSpPr>
          <p:cNvPr id="52228"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8"/>
          <p:cNvSpPr>
            <a:spLocks noGrp="1" noChangeArrowheads="1"/>
          </p:cNvSpPr>
          <p:nvPr>
            <p:ph type="sldNum" sz="quarter"/>
          </p:nvPr>
        </p:nvSpPr>
        <p:spPr>
          <a:noFill/>
        </p:spPr>
        <p:txBody>
          <a:bodyPr/>
          <a:lstStyle/>
          <a:p>
            <a:fld id="{0907F5BB-796B-411A-9749-195E19103CA8}" type="slidenum">
              <a:rPr lang="en-GB" smtClean="0"/>
              <a:pPr/>
              <a:t>12</a:t>
            </a:fld>
            <a:endParaRPr lang="en-GB" smtClean="0"/>
          </a:p>
        </p:txBody>
      </p:sp>
      <p:sp>
        <p:nvSpPr>
          <p:cNvPr id="53251" name="Rectangle 2"/>
          <p:cNvSpPr>
            <a:spLocks noGrp="1" noRot="1" noChangeAspect="1" noChangeArrowheads="1" noTextEdit="1"/>
          </p:cNvSpPr>
          <p:nvPr>
            <p:ph type="sldImg"/>
          </p:nvPr>
        </p:nvSpPr>
        <p:spPr>
          <a:xfrm>
            <a:off x="3343275" y="531813"/>
            <a:ext cx="3548063" cy="2662237"/>
          </a:xfrm>
          <a:ln/>
        </p:spPr>
      </p:sp>
      <p:sp>
        <p:nvSpPr>
          <p:cNvPr id="53252"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8"/>
          <p:cNvSpPr>
            <a:spLocks noGrp="1" noChangeArrowheads="1"/>
          </p:cNvSpPr>
          <p:nvPr>
            <p:ph type="sldNum" sz="quarter"/>
          </p:nvPr>
        </p:nvSpPr>
        <p:spPr>
          <a:noFill/>
        </p:spPr>
        <p:txBody>
          <a:bodyPr/>
          <a:lstStyle/>
          <a:p>
            <a:fld id="{1293E127-DB50-4357-9162-29DB346BCBB9}" type="slidenum">
              <a:rPr lang="en-GB" smtClean="0"/>
              <a:pPr/>
              <a:t>13</a:t>
            </a:fld>
            <a:endParaRPr lang="en-GB" smtClean="0"/>
          </a:p>
        </p:txBody>
      </p:sp>
      <p:sp>
        <p:nvSpPr>
          <p:cNvPr id="54275" name="Rectangle 2"/>
          <p:cNvSpPr>
            <a:spLocks noGrp="1" noRot="1" noChangeAspect="1" noChangeArrowheads="1" noTextEdit="1"/>
          </p:cNvSpPr>
          <p:nvPr>
            <p:ph type="sldImg"/>
          </p:nvPr>
        </p:nvSpPr>
        <p:spPr>
          <a:xfrm>
            <a:off x="3343275" y="531813"/>
            <a:ext cx="3548063" cy="2662237"/>
          </a:xfrm>
          <a:ln/>
        </p:spPr>
      </p:sp>
      <p:sp>
        <p:nvSpPr>
          <p:cNvPr id="54276"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8"/>
          <p:cNvSpPr>
            <a:spLocks noGrp="1" noChangeArrowheads="1"/>
          </p:cNvSpPr>
          <p:nvPr>
            <p:ph type="sldNum" sz="quarter"/>
          </p:nvPr>
        </p:nvSpPr>
        <p:spPr>
          <a:noFill/>
        </p:spPr>
        <p:txBody>
          <a:bodyPr/>
          <a:lstStyle/>
          <a:p>
            <a:fld id="{E008E691-9AF8-48B0-8EE9-258466446E66}" type="slidenum">
              <a:rPr lang="en-GB" smtClean="0"/>
              <a:pPr/>
              <a:t>14</a:t>
            </a:fld>
            <a:endParaRPr lang="en-GB" smtClean="0"/>
          </a:p>
        </p:txBody>
      </p:sp>
      <p:sp>
        <p:nvSpPr>
          <p:cNvPr id="55299" name="Rectangle 2"/>
          <p:cNvSpPr>
            <a:spLocks noGrp="1" noRot="1" noChangeAspect="1" noChangeArrowheads="1" noTextEdit="1"/>
          </p:cNvSpPr>
          <p:nvPr>
            <p:ph type="sldImg"/>
          </p:nvPr>
        </p:nvSpPr>
        <p:spPr>
          <a:xfrm>
            <a:off x="3343275" y="531813"/>
            <a:ext cx="3548063" cy="2662237"/>
          </a:xfrm>
          <a:ln/>
        </p:spPr>
      </p:sp>
      <p:sp>
        <p:nvSpPr>
          <p:cNvPr id="55300" name="Rectangle 3"/>
          <p:cNvSpPr>
            <a:spLocks noGrp="1" noChangeArrowheads="1"/>
          </p:cNvSpPr>
          <p:nvPr>
            <p:ph type="body" idx="1"/>
          </p:nvPr>
        </p:nvSpPr>
        <p:spPr>
          <a:xfrm>
            <a:off x="1023135" y="3371380"/>
            <a:ext cx="8188345" cy="3195596"/>
          </a:xfrm>
          <a:noFill/>
          <a:ln/>
        </p:spPr>
        <p:txBody>
          <a:bodyPr/>
          <a:lstStyle/>
          <a:p>
            <a:r>
              <a:rPr lang="de-DE" smtClean="0"/>
              <a:t>Short intro to the example</a:t>
            </a:r>
          </a:p>
          <a:p>
            <a:r>
              <a:rPr lang="de-DE" smtClean="0"/>
              <a:t>It is the google API</a:t>
            </a:r>
          </a:p>
          <a:p>
            <a:r>
              <a:rPr lang="de-DE" smtClean="0"/>
              <a:t>It offers various methods</a:t>
            </a:r>
          </a:p>
          <a:p>
            <a:r>
              <a:rPr lang="de-DE" smtClean="0"/>
              <a:t>We would like to use the doGoogleSearch, where we provide a search string and some parameters and we would like to evaluate the result</a:t>
            </a:r>
          </a:p>
          <a:p>
            <a:endParaRPr lang="de-DE" smtClean="0"/>
          </a:p>
          <a:p>
            <a:r>
              <a:rPr lang="de-DE" smtClean="0"/>
              <a:t>Goals:</a:t>
            </a:r>
          </a:p>
          <a:p>
            <a:r>
              <a:rPr lang="de-DE" smtClean="0"/>
              <a:t> - use the WSDL as provided by google</a:t>
            </a:r>
          </a:p>
          <a:p>
            <a:pPr>
              <a:buFontTx/>
              <a:buChar char="-"/>
            </a:pPr>
            <a:r>
              <a:rPr lang="de-DE" smtClean="0"/>
              <a:t>We would like to check:</a:t>
            </a:r>
          </a:p>
          <a:p>
            <a:pPr>
              <a:buFontTx/>
              <a:buNone/>
            </a:pPr>
            <a:r>
              <a:rPr lang="de-DE" smtClean="0"/>
              <a:t>  is the service available?</a:t>
            </a:r>
          </a:p>
          <a:p>
            <a:pPr>
              <a:buFontTx/>
              <a:buNone/>
            </a:pPr>
            <a:r>
              <a:rPr lang="de-DE" smtClean="0"/>
              <a:t>  Do we get the right results?</a:t>
            </a:r>
          </a:p>
          <a:p>
            <a:pPr>
              <a:buFontTx/>
              <a:buNone/>
            </a:pPr>
            <a:r>
              <a:rPr lang="de-DE" smtClean="0"/>
              <a:t> In the right time (remember, google is ligth fast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8"/>
          <p:cNvSpPr>
            <a:spLocks noGrp="1" noChangeArrowheads="1"/>
          </p:cNvSpPr>
          <p:nvPr>
            <p:ph type="sldNum" sz="quarter"/>
          </p:nvPr>
        </p:nvSpPr>
        <p:spPr>
          <a:noFill/>
        </p:spPr>
        <p:txBody>
          <a:bodyPr/>
          <a:lstStyle/>
          <a:p>
            <a:fld id="{46E20C51-D47E-4FC4-A18B-B8AEC6C09451}" type="slidenum">
              <a:rPr lang="en-GB" smtClean="0"/>
              <a:pPr/>
              <a:t>15</a:t>
            </a:fld>
            <a:endParaRPr lang="en-GB" smtClean="0"/>
          </a:p>
        </p:txBody>
      </p:sp>
      <p:sp>
        <p:nvSpPr>
          <p:cNvPr id="56323" name="Text Box 2"/>
          <p:cNvSpPr txBox="1">
            <a:spLocks noChangeArrowheads="1"/>
          </p:cNvSpPr>
          <p:nvPr/>
        </p:nvSpPr>
        <p:spPr bwMode="auto">
          <a:xfrm>
            <a:off x="946194" y="777757"/>
            <a:ext cx="5117307" cy="3888777"/>
          </a:xfrm>
          <a:prstGeom prst="rect">
            <a:avLst/>
          </a:prstGeom>
          <a:solidFill>
            <a:srgbClr val="FFFFFF"/>
          </a:solidFill>
          <a:ln w="9360">
            <a:solidFill>
              <a:srgbClr val="000000"/>
            </a:solidFill>
            <a:miter lim="800000"/>
            <a:headEnd/>
            <a:tailEnd/>
          </a:ln>
        </p:spPr>
        <p:txBody>
          <a:bodyPr wrap="none" lIns="94787" tIns="47393" rIns="94787" bIns="47393" anchor="ctr"/>
          <a:lstStyle/>
          <a:p>
            <a:endParaRPr lang="de-DE"/>
          </a:p>
        </p:txBody>
      </p:sp>
      <p:sp>
        <p:nvSpPr>
          <p:cNvPr id="56324" name="Rectangle 3"/>
          <p:cNvSpPr>
            <a:spLocks noGrp="1" noChangeArrowheads="1"/>
          </p:cNvSpPr>
          <p:nvPr>
            <p:ph type="body"/>
          </p:nvPr>
        </p:nvSpPr>
        <p:spPr>
          <a:xfrm>
            <a:off x="1023135" y="3373039"/>
            <a:ext cx="8188345" cy="3195597"/>
          </a:xfrm>
          <a:noFill/>
          <a:ln/>
        </p:spPr>
        <p:txBody>
          <a:bodyPr wrap="none" anchor="ctr"/>
          <a:lstStyle/>
          <a:p>
            <a:endParaRPr lang="de-DE"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8"/>
          <p:cNvSpPr>
            <a:spLocks noGrp="1" noChangeArrowheads="1"/>
          </p:cNvSpPr>
          <p:nvPr>
            <p:ph type="sldNum" sz="quarter"/>
          </p:nvPr>
        </p:nvSpPr>
        <p:spPr>
          <a:noFill/>
        </p:spPr>
        <p:txBody>
          <a:bodyPr/>
          <a:lstStyle/>
          <a:p>
            <a:fld id="{D8E51B7B-3F7F-4137-A25B-4C3F5ABA85E5}" type="slidenum">
              <a:rPr lang="en-GB" smtClean="0"/>
              <a:pPr/>
              <a:t>16</a:t>
            </a:fld>
            <a:endParaRPr lang="en-GB" smtClean="0"/>
          </a:p>
        </p:txBody>
      </p:sp>
      <p:sp>
        <p:nvSpPr>
          <p:cNvPr id="57347" name="Text Box 2"/>
          <p:cNvSpPr txBox="1">
            <a:spLocks noChangeArrowheads="1"/>
          </p:cNvSpPr>
          <p:nvPr/>
        </p:nvSpPr>
        <p:spPr bwMode="auto">
          <a:xfrm>
            <a:off x="946194" y="777757"/>
            <a:ext cx="5117307" cy="3888777"/>
          </a:xfrm>
          <a:prstGeom prst="rect">
            <a:avLst/>
          </a:prstGeom>
          <a:solidFill>
            <a:srgbClr val="FFFFFF"/>
          </a:solidFill>
          <a:ln w="9360">
            <a:solidFill>
              <a:srgbClr val="000000"/>
            </a:solidFill>
            <a:miter lim="800000"/>
            <a:headEnd/>
            <a:tailEnd/>
          </a:ln>
        </p:spPr>
        <p:txBody>
          <a:bodyPr wrap="none" lIns="94787" tIns="47393" rIns="94787" bIns="47393" anchor="ctr"/>
          <a:lstStyle/>
          <a:p>
            <a:endParaRPr lang="de-DE"/>
          </a:p>
        </p:txBody>
      </p:sp>
      <p:sp>
        <p:nvSpPr>
          <p:cNvPr id="57348" name="Rectangle 3"/>
          <p:cNvSpPr>
            <a:spLocks noGrp="1" noChangeArrowheads="1"/>
          </p:cNvSpPr>
          <p:nvPr>
            <p:ph type="body"/>
          </p:nvPr>
        </p:nvSpPr>
        <p:spPr>
          <a:xfrm>
            <a:off x="1023135" y="3373039"/>
            <a:ext cx="8188345" cy="3195597"/>
          </a:xfrm>
          <a:noFill/>
          <a:ln/>
        </p:spPr>
        <p:txBody>
          <a:bodyPr wrap="none" anchor="ctr"/>
          <a:lstStyle/>
          <a:p>
            <a:endParaRPr lang="de-DE"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8"/>
          <p:cNvSpPr>
            <a:spLocks noGrp="1" noChangeArrowheads="1"/>
          </p:cNvSpPr>
          <p:nvPr>
            <p:ph type="sldNum" sz="quarter"/>
          </p:nvPr>
        </p:nvSpPr>
        <p:spPr>
          <a:noFill/>
        </p:spPr>
        <p:txBody>
          <a:bodyPr/>
          <a:lstStyle/>
          <a:p>
            <a:fld id="{956A8DE8-56BE-421F-964A-F93BB67D0146}" type="slidenum">
              <a:rPr lang="en-GB" smtClean="0"/>
              <a:pPr/>
              <a:t>17</a:t>
            </a:fld>
            <a:endParaRPr lang="en-GB" smtClean="0"/>
          </a:p>
        </p:txBody>
      </p:sp>
      <p:sp>
        <p:nvSpPr>
          <p:cNvPr id="58371" name="Rectangle 2"/>
          <p:cNvSpPr>
            <a:spLocks noGrp="1" noRot="1" noChangeAspect="1" noChangeArrowheads="1" noTextEdit="1"/>
          </p:cNvSpPr>
          <p:nvPr>
            <p:ph type="sldImg"/>
          </p:nvPr>
        </p:nvSpPr>
        <p:spPr>
          <a:xfrm>
            <a:off x="3343275" y="531813"/>
            <a:ext cx="3549650" cy="2663825"/>
          </a:xfrm>
          <a:ln/>
        </p:spPr>
      </p:sp>
      <p:sp>
        <p:nvSpPr>
          <p:cNvPr id="58372" name="Rectangle 3"/>
          <p:cNvSpPr>
            <a:spLocks noGrp="1" noChangeArrowheads="1"/>
          </p:cNvSpPr>
          <p:nvPr>
            <p:ph type="body" idx="1"/>
          </p:nvPr>
        </p:nvSpPr>
        <p:spPr>
          <a:xfrm>
            <a:off x="1023135" y="3371380"/>
            <a:ext cx="8188345" cy="3195596"/>
          </a:xfrm>
          <a:noFill/>
          <a:ln/>
        </p:spPr>
        <p:txBody>
          <a:bodyPr/>
          <a:lstStyle/>
          <a:p>
            <a:pPr eaLnBrk="1" hangingPunct="1">
              <a:lnSpc>
                <a:spcPct val="87000"/>
              </a:lnSpc>
              <a:spcBef>
                <a:spcPct val="0"/>
              </a:spcBef>
              <a:buFont typeface="Arial" charset="0"/>
              <a:buNone/>
            </a:pPr>
            <a:endParaRPr lang="en-US" sz="1900" dirty="0" smtClean="0">
              <a:latin typeface="Arial" charset="0"/>
              <a:cs typeface="Lucida Sans Unicode"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type="sldNum" sz="quarter"/>
          </p:nvPr>
        </p:nvSpPr>
        <p:spPr>
          <a:noFill/>
        </p:spPr>
        <p:txBody>
          <a:bodyPr/>
          <a:lstStyle/>
          <a:p>
            <a:fld id="{0EA90F68-88DC-46E5-A757-ED4BAF201765}" type="slidenum">
              <a:rPr lang="en-GB" smtClean="0"/>
              <a:pPr/>
              <a:t>18</a:t>
            </a:fld>
            <a:endParaRPr lang="en-GB" smtClean="0"/>
          </a:p>
        </p:txBody>
      </p:sp>
      <p:sp>
        <p:nvSpPr>
          <p:cNvPr id="59395" name="Rectangle 2"/>
          <p:cNvSpPr>
            <a:spLocks noGrp="1" noRot="1" noChangeAspect="1" noChangeArrowheads="1" noTextEdit="1"/>
          </p:cNvSpPr>
          <p:nvPr>
            <p:ph type="sldImg"/>
          </p:nvPr>
        </p:nvSpPr>
        <p:spPr>
          <a:xfrm>
            <a:off x="3343275" y="531813"/>
            <a:ext cx="3548063" cy="2662237"/>
          </a:xfrm>
          <a:ln/>
        </p:spPr>
      </p:sp>
      <p:sp>
        <p:nvSpPr>
          <p:cNvPr id="59396"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p:nvPr>
        </p:nvSpPr>
        <p:spPr>
          <a:noFill/>
        </p:spPr>
        <p:txBody>
          <a:bodyPr/>
          <a:lstStyle/>
          <a:p>
            <a:fld id="{DDECB6B5-69BA-4BE1-A921-92987F640FB8}" type="slidenum">
              <a:rPr lang="de-DE" smtClean="0">
                <a:latin typeface="Arial" charset="0"/>
              </a:rPr>
              <a:pPr/>
              <a:t>19</a:t>
            </a:fld>
            <a:endParaRPr lang="de-DE" smtClean="0">
              <a:latin typeface="Arial" charset="0"/>
            </a:endParaRPr>
          </a:p>
        </p:txBody>
      </p:sp>
      <p:sp>
        <p:nvSpPr>
          <p:cNvPr id="60419" name="Rectangle 2"/>
          <p:cNvSpPr>
            <a:spLocks noGrp="1" noRot="1" noChangeAspect="1" noChangeArrowheads="1" noTextEdit="1"/>
          </p:cNvSpPr>
          <p:nvPr>
            <p:ph type="sldImg"/>
          </p:nvPr>
        </p:nvSpPr>
        <p:spPr>
          <a:xfrm>
            <a:off x="3343275" y="531813"/>
            <a:ext cx="3551238" cy="2663825"/>
          </a:xfrm>
          <a:ln/>
        </p:spPr>
      </p:sp>
      <p:sp>
        <p:nvSpPr>
          <p:cNvPr id="60420"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8"/>
          <p:cNvSpPr>
            <a:spLocks noGrp="1" noChangeArrowheads="1"/>
          </p:cNvSpPr>
          <p:nvPr>
            <p:ph type="sldNum" sz="quarter"/>
          </p:nvPr>
        </p:nvSpPr>
        <p:spPr>
          <a:noFill/>
        </p:spPr>
        <p:txBody>
          <a:bodyPr/>
          <a:lstStyle/>
          <a:p>
            <a:fld id="{50EE8F54-438B-4DFC-BBC2-C34FEBD4906B}" type="slidenum">
              <a:rPr lang="en-GB" smtClean="0"/>
              <a:pPr/>
              <a:t>2</a:t>
            </a:fld>
            <a:endParaRPr lang="en-GB" smtClean="0"/>
          </a:p>
        </p:txBody>
      </p:sp>
      <p:sp>
        <p:nvSpPr>
          <p:cNvPr id="43011" name="Rectangle 2"/>
          <p:cNvSpPr>
            <a:spLocks noGrp="1" noRot="1" noChangeAspect="1" noChangeArrowheads="1" noTextEdit="1"/>
          </p:cNvSpPr>
          <p:nvPr>
            <p:ph type="sldImg"/>
          </p:nvPr>
        </p:nvSpPr>
        <p:spPr>
          <a:xfrm>
            <a:off x="3343275" y="531813"/>
            <a:ext cx="3548063" cy="2662237"/>
          </a:xfrm>
          <a:ln/>
        </p:spPr>
      </p:sp>
      <p:sp>
        <p:nvSpPr>
          <p:cNvPr id="43012" name="Rectangle 3"/>
          <p:cNvSpPr>
            <a:spLocks noGrp="1" noChangeArrowheads="1"/>
          </p:cNvSpPr>
          <p:nvPr>
            <p:ph type="body" idx="1"/>
          </p:nvPr>
        </p:nvSpPr>
        <p:spPr>
          <a:xfrm>
            <a:off x="1023135" y="3371380"/>
            <a:ext cx="8188345" cy="3195596"/>
          </a:xfrm>
          <a:noFill/>
          <a:ln/>
        </p:spPr>
        <p:txBody>
          <a:bodyPr/>
          <a:lstStyle/>
          <a:p>
            <a:r>
              <a:rPr lang="en-US" smtClean="0"/>
              <a:t>Animations!</a:t>
            </a:r>
          </a:p>
          <a:p>
            <a:endParaRPr lang="en-US" smtClean="0"/>
          </a:p>
          <a:p>
            <a:r>
              <a:rPr lang="en-US" smtClean="0"/>
              <a:t>At System Specification time the WSDL specification will be produces as they describe the capabilities of the SUT and therefore the access to the service.</a:t>
            </a:r>
          </a:p>
          <a:p>
            <a:endParaRPr lang="en-US" smtClean="0"/>
          </a:p>
          <a:p>
            <a:r>
              <a:rPr lang="en-US" smtClean="0"/>
              <a:t>Click!</a:t>
            </a:r>
          </a:p>
          <a:p>
            <a:r>
              <a:rPr lang="en-US" smtClean="0"/>
              <a:t>At test specifcation time the test engineer uses the generated TTCN-3 WSDL environment, which contains the type definition, the ports and the components to create the test behaviour and the test data. Therefore it uses on the one hand side the generated TTCN-3 type system, on the other side it depends on the TTCN-3 type system. The TTCN-3 type system depends directly on the WSDL specification.</a:t>
            </a:r>
          </a:p>
          <a:p>
            <a:endParaRPr lang="en-US" smtClean="0"/>
          </a:p>
          <a:p>
            <a:r>
              <a:rPr lang="en-US" smtClean="0"/>
              <a:t>Click!</a:t>
            </a:r>
          </a:p>
          <a:p>
            <a:r>
              <a:rPr lang="en-US" smtClean="0"/>
              <a:t>At execution time the generated WSDL-TTCN-3 type system, plus the WSDL/SOAP runtime environment for TTworkbench is required. The produced TTCN-3 will be automatically translated into executable code that make full use of the WSDL/SOAP RT.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8"/>
          <p:cNvSpPr>
            <a:spLocks noGrp="1" noChangeArrowheads="1"/>
          </p:cNvSpPr>
          <p:nvPr>
            <p:ph type="sldNum" sz="quarter"/>
          </p:nvPr>
        </p:nvSpPr>
        <p:spPr>
          <a:noFill/>
        </p:spPr>
        <p:txBody>
          <a:bodyPr/>
          <a:lstStyle/>
          <a:p>
            <a:fld id="{C60F00D5-B3EA-499A-B407-3B418A13A682}" type="slidenum">
              <a:rPr lang="en-GB" smtClean="0"/>
              <a:pPr/>
              <a:t>31</a:t>
            </a:fld>
            <a:endParaRPr lang="en-GB" smtClean="0"/>
          </a:p>
        </p:txBody>
      </p:sp>
      <p:sp>
        <p:nvSpPr>
          <p:cNvPr id="61443" name="Rectangle 2"/>
          <p:cNvSpPr>
            <a:spLocks noGrp="1" noRot="1" noChangeAspect="1" noChangeArrowheads="1" noTextEdit="1"/>
          </p:cNvSpPr>
          <p:nvPr>
            <p:ph type="sldImg"/>
          </p:nvPr>
        </p:nvSpPr>
        <p:spPr>
          <a:xfrm>
            <a:off x="3343275" y="531813"/>
            <a:ext cx="3548063" cy="2662237"/>
          </a:xfrm>
          <a:ln/>
        </p:spPr>
      </p:sp>
      <p:sp>
        <p:nvSpPr>
          <p:cNvPr id="61444"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8"/>
          <p:cNvSpPr>
            <a:spLocks noGrp="1" noChangeArrowheads="1"/>
          </p:cNvSpPr>
          <p:nvPr>
            <p:ph type="sldNum" sz="quarter"/>
          </p:nvPr>
        </p:nvSpPr>
        <p:spPr>
          <a:noFill/>
        </p:spPr>
        <p:txBody>
          <a:bodyPr/>
          <a:lstStyle/>
          <a:p>
            <a:fld id="{95111A73-5BB3-45F3-9E9F-512107DC0586}" type="slidenum">
              <a:rPr lang="en-GB" smtClean="0"/>
              <a:pPr/>
              <a:t>32</a:t>
            </a:fld>
            <a:endParaRPr lang="en-GB" smtClean="0"/>
          </a:p>
        </p:txBody>
      </p:sp>
      <p:sp>
        <p:nvSpPr>
          <p:cNvPr id="62467" name="Rectangle 2"/>
          <p:cNvSpPr>
            <a:spLocks noGrp="1" noRot="1" noChangeAspect="1" noChangeArrowheads="1" noTextEdit="1"/>
          </p:cNvSpPr>
          <p:nvPr>
            <p:ph type="sldImg"/>
          </p:nvPr>
        </p:nvSpPr>
        <p:spPr>
          <a:xfrm>
            <a:off x="3343275" y="531813"/>
            <a:ext cx="3548063" cy="2662237"/>
          </a:xfrm>
          <a:ln/>
        </p:spPr>
      </p:sp>
      <p:sp>
        <p:nvSpPr>
          <p:cNvPr id="62468"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8"/>
          <p:cNvSpPr>
            <a:spLocks noGrp="1" noChangeArrowheads="1"/>
          </p:cNvSpPr>
          <p:nvPr>
            <p:ph type="sldNum" sz="quarter"/>
          </p:nvPr>
        </p:nvSpPr>
        <p:spPr>
          <a:noFill/>
        </p:spPr>
        <p:txBody>
          <a:bodyPr/>
          <a:lstStyle/>
          <a:p>
            <a:fld id="{FA7EC50C-69AF-4016-A720-FFA0063CCC22}" type="slidenum">
              <a:rPr lang="en-GB" smtClean="0"/>
              <a:pPr/>
              <a:t>3</a:t>
            </a:fld>
            <a:endParaRPr lang="en-GB" smtClean="0"/>
          </a:p>
        </p:txBody>
      </p:sp>
      <p:sp>
        <p:nvSpPr>
          <p:cNvPr id="44035" name="Rectangle 2"/>
          <p:cNvSpPr>
            <a:spLocks noGrp="1" noRot="1" noChangeAspect="1" noChangeArrowheads="1" noTextEdit="1"/>
          </p:cNvSpPr>
          <p:nvPr>
            <p:ph type="sldImg"/>
          </p:nvPr>
        </p:nvSpPr>
        <p:spPr>
          <a:xfrm>
            <a:off x="3343275" y="531813"/>
            <a:ext cx="3548063" cy="2662237"/>
          </a:xfrm>
          <a:ln/>
        </p:spPr>
      </p:sp>
      <p:sp>
        <p:nvSpPr>
          <p:cNvPr id="44036"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8"/>
          <p:cNvSpPr>
            <a:spLocks noGrp="1" noChangeArrowheads="1"/>
          </p:cNvSpPr>
          <p:nvPr>
            <p:ph type="sldNum" sz="quarter"/>
          </p:nvPr>
        </p:nvSpPr>
        <p:spPr>
          <a:noFill/>
        </p:spPr>
        <p:txBody>
          <a:bodyPr/>
          <a:lstStyle/>
          <a:p>
            <a:fld id="{7F2CC9E2-26FE-48C4-ADDE-E9CF692E9F2A}" type="slidenum">
              <a:rPr lang="en-GB" smtClean="0"/>
              <a:pPr/>
              <a:t>4</a:t>
            </a:fld>
            <a:endParaRPr lang="en-GB" smtClean="0"/>
          </a:p>
        </p:txBody>
      </p:sp>
      <p:sp>
        <p:nvSpPr>
          <p:cNvPr id="45059" name="Rectangle 2"/>
          <p:cNvSpPr>
            <a:spLocks noGrp="1" noRot="1" noChangeAspect="1" noChangeArrowheads="1" noTextEdit="1"/>
          </p:cNvSpPr>
          <p:nvPr>
            <p:ph type="sldImg"/>
          </p:nvPr>
        </p:nvSpPr>
        <p:spPr>
          <a:xfrm>
            <a:off x="3343275" y="531813"/>
            <a:ext cx="3548063" cy="2662237"/>
          </a:xfrm>
          <a:ln/>
        </p:spPr>
      </p:sp>
      <p:sp>
        <p:nvSpPr>
          <p:cNvPr id="45060"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8"/>
          <p:cNvSpPr>
            <a:spLocks noGrp="1" noChangeArrowheads="1"/>
          </p:cNvSpPr>
          <p:nvPr>
            <p:ph type="sldNum" sz="quarter"/>
          </p:nvPr>
        </p:nvSpPr>
        <p:spPr>
          <a:noFill/>
        </p:spPr>
        <p:txBody>
          <a:bodyPr/>
          <a:lstStyle/>
          <a:p>
            <a:fld id="{F3C75206-A45A-4D29-82E7-284B687197C1}" type="slidenum">
              <a:rPr lang="en-GB" smtClean="0"/>
              <a:pPr/>
              <a:t>5</a:t>
            </a:fld>
            <a:endParaRPr lang="en-GB" smtClean="0"/>
          </a:p>
        </p:txBody>
      </p:sp>
      <p:sp>
        <p:nvSpPr>
          <p:cNvPr id="46083" name="Rectangle 2"/>
          <p:cNvSpPr>
            <a:spLocks noGrp="1" noRot="1" noChangeAspect="1" noChangeArrowheads="1" noTextEdit="1"/>
          </p:cNvSpPr>
          <p:nvPr>
            <p:ph type="sldImg"/>
          </p:nvPr>
        </p:nvSpPr>
        <p:spPr>
          <a:xfrm>
            <a:off x="3343275" y="531813"/>
            <a:ext cx="3548063" cy="2662237"/>
          </a:xfrm>
          <a:ln/>
        </p:spPr>
      </p:sp>
      <p:sp>
        <p:nvSpPr>
          <p:cNvPr id="46084"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8"/>
          <p:cNvSpPr>
            <a:spLocks noGrp="1" noChangeArrowheads="1"/>
          </p:cNvSpPr>
          <p:nvPr>
            <p:ph type="sldNum" sz="quarter"/>
          </p:nvPr>
        </p:nvSpPr>
        <p:spPr>
          <a:noFill/>
        </p:spPr>
        <p:txBody>
          <a:bodyPr/>
          <a:lstStyle/>
          <a:p>
            <a:fld id="{B87C100F-1D04-4356-A33A-6CDE5A9A7F6B}" type="slidenum">
              <a:rPr lang="en-GB" smtClean="0"/>
              <a:pPr/>
              <a:t>6</a:t>
            </a:fld>
            <a:endParaRPr lang="en-GB" smtClean="0"/>
          </a:p>
        </p:txBody>
      </p:sp>
      <p:sp>
        <p:nvSpPr>
          <p:cNvPr id="47107" name="Rectangle 2"/>
          <p:cNvSpPr>
            <a:spLocks noGrp="1" noRot="1" noChangeAspect="1" noChangeArrowheads="1" noTextEdit="1"/>
          </p:cNvSpPr>
          <p:nvPr>
            <p:ph type="sldImg"/>
          </p:nvPr>
        </p:nvSpPr>
        <p:spPr>
          <a:xfrm>
            <a:off x="3343275" y="531813"/>
            <a:ext cx="3548063" cy="2662237"/>
          </a:xfrm>
          <a:ln/>
        </p:spPr>
      </p:sp>
      <p:sp>
        <p:nvSpPr>
          <p:cNvPr id="47108"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8"/>
          <p:cNvSpPr>
            <a:spLocks noGrp="1" noChangeArrowheads="1"/>
          </p:cNvSpPr>
          <p:nvPr>
            <p:ph type="sldNum" sz="quarter"/>
          </p:nvPr>
        </p:nvSpPr>
        <p:spPr>
          <a:noFill/>
        </p:spPr>
        <p:txBody>
          <a:bodyPr/>
          <a:lstStyle/>
          <a:p>
            <a:fld id="{A6C6BB91-D9F0-478E-BA7B-47BBE325C1B7}" type="slidenum">
              <a:rPr lang="en-GB" smtClean="0"/>
              <a:pPr/>
              <a:t>7</a:t>
            </a:fld>
            <a:endParaRPr lang="en-GB" smtClean="0"/>
          </a:p>
        </p:txBody>
      </p:sp>
      <p:sp>
        <p:nvSpPr>
          <p:cNvPr id="48131" name="Rectangle 2"/>
          <p:cNvSpPr>
            <a:spLocks noGrp="1" noRot="1" noChangeAspect="1" noChangeArrowheads="1" noTextEdit="1"/>
          </p:cNvSpPr>
          <p:nvPr>
            <p:ph type="sldImg"/>
          </p:nvPr>
        </p:nvSpPr>
        <p:spPr>
          <a:xfrm>
            <a:off x="3343275" y="531813"/>
            <a:ext cx="3548063" cy="2662237"/>
          </a:xfrm>
          <a:ln/>
        </p:spPr>
      </p:sp>
      <p:sp>
        <p:nvSpPr>
          <p:cNvPr id="48132"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8"/>
          <p:cNvSpPr>
            <a:spLocks noGrp="1" noChangeArrowheads="1"/>
          </p:cNvSpPr>
          <p:nvPr>
            <p:ph type="sldNum" sz="quarter"/>
          </p:nvPr>
        </p:nvSpPr>
        <p:spPr>
          <a:noFill/>
        </p:spPr>
        <p:txBody>
          <a:bodyPr/>
          <a:lstStyle/>
          <a:p>
            <a:fld id="{32BE228B-1DE4-4376-B8F8-85502DC04D1F}" type="slidenum">
              <a:rPr lang="en-GB" smtClean="0"/>
              <a:pPr/>
              <a:t>8</a:t>
            </a:fld>
            <a:endParaRPr lang="en-GB" smtClean="0"/>
          </a:p>
        </p:txBody>
      </p:sp>
      <p:sp>
        <p:nvSpPr>
          <p:cNvPr id="49155" name="Rectangle 2"/>
          <p:cNvSpPr>
            <a:spLocks noGrp="1" noRot="1" noChangeAspect="1" noChangeArrowheads="1" noTextEdit="1"/>
          </p:cNvSpPr>
          <p:nvPr>
            <p:ph type="sldImg"/>
          </p:nvPr>
        </p:nvSpPr>
        <p:spPr>
          <a:xfrm>
            <a:off x="3343275" y="531813"/>
            <a:ext cx="3548063" cy="2662237"/>
          </a:xfrm>
          <a:ln/>
        </p:spPr>
      </p:sp>
      <p:sp>
        <p:nvSpPr>
          <p:cNvPr id="49156"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8"/>
          <p:cNvSpPr>
            <a:spLocks noGrp="1" noChangeArrowheads="1"/>
          </p:cNvSpPr>
          <p:nvPr>
            <p:ph type="sldNum" sz="quarter"/>
          </p:nvPr>
        </p:nvSpPr>
        <p:spPr>
          <a:noFill/>
        </p:spPr>
        <p:txBody>
          <a:bodyPr/>
          <a:lstStyle/>
          <a:p>
            <a:fld id="{45A97226-9892-42FF-9E4D-07BE3D19A9E2}" type="slidenum">
              <a:rPr lang="en-GB" smtClean="0"/>
              <a:pPr/>
              <a:t>9</a:t>
            </a:fld>
            <a:endParaRPr lang="en-GB" smtClean="0"/>
          </a:p>
        </p:txBody>
      </p:sp>
      <p:sp>
        <p:nvSpPr>
          <p:cNvPr id="50179" name="Rectangle 2"/>
          <p:cNvSpPr>
            <a:spLocks noGrp="1" noRot="1" noChangeAspect="1" noChangeArrowheads="1" noTextEdit="1"/>
          </p:cNvSpPr>
          <p:nvPr>
            <p:ph type="sldImg"/>
          </p:nvPr>
        </p:nvSpPr>
        <p:spPr>
          <a:xfrm>
            <a:off x="3343275" y="531813"/>
            <a:ext cx="3548063" cy="2662237"/>
          </a:xfrm>
          <a:ln/>
        </p:spPr>
      </p:sp>
      <p:sp>
        <p:nvSpPr>
          <p:cNvPr id="50180" name="Rectangle 3"/>
          <p:cNvSpPr>
            <a:spLocks noGrp="1" noChangeArrowheads="1"/>
          </p:cNvSpPr>
          <p:nvPr>
            <p:ph type="body" idx="1"/>
          </p:nvPr>
        </p:nvSpPr>
        <p:spPr>
          <a:xfrm>
            <a:off x="1023135" y="3371380"/>
            <a:ext cx="8188345" cy="3195596"/>
          </a:xfrm>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6605588"/>
            <a:ext cx="9144000" cy="252412"/>
          </a:xfrm>
          <a:prstGeom prst="rect">
            <a:avLst/>
          </a:prstGeom>
          <a:solidFill>
            <a:srgbClr val="9E1A38"/>
          </a:solidFill>
          <a:ln w="9525">
            <a:noFill/>
            <a:miter lim="800000"/>
            <a:headEnd/>
            <a:tailEnd/>
          </a:ln>
          <a:effectLst/>
        </p:spPr>
        <p:txBody>
          <a:bodyPr wrap="none" anchor="ctr"/>
          <a:lstStyle/>
          <a:p>
            <a:pPr>
              <a:defRPr/>
            </a:pPr>
            <a:endParaRPr lang="de-DE"/>
          </a:p>
        </p:txBody>
      </p:sp>
      <p:pic>
        <p:nvPicPr>
          <p:cNvPr id="5" name="Picture 3" descr="folien"/>
          <p:cNvPicPr>
            <a:picLocks noChangeAspect="1" noChangeArrowheads="1"/>
          </p:cNvPicPr>
          <p:nvPr/>
        </p:nvPicPr>
        <p:blipFill>
          <a:blip r:embed="rId2" cstate="print"/>
          <a:srcRect l="11922" t="9392" b="5367"/>
          <a:stretch>
            <a:fillRect/>
          </a:stretch>
        </p:blipFill>
        <p:spPr bwMode="auto">
          <a:xfrm>
            <a:off x="0" y="0"/>
            <a:ext cx="9042400" cy="6858000"/>
          </a:xfrm>
          <a:prstGeom prst="rect">
            <a:avLst/>
          </a:prstGeom>
          <a:noFill/>
          <a:ln w="9525">
            <a:noFill/>
            <a:miter lim="800000"/>
            <a:headEnd/>
            <a:tailEnd/>
          </a:ln>
        </p:spPr>
      </p:pic>
      <p:sp>
        <p:nvSpPr>
          <p:cNvPr id="129028" name="Rectangle 4"/>
          <p:cNvSpPr>
            <a:spLocks noGrp="1" noChangeArrowheads="1"/>
          </p:cNvSpPr>
          <p:nvPr>
            <p:ph type="ctrTitle"/>
          </p:nvPr>
        </p:nvSpPr>
        <p:spPr>
          <a:xfrm>
            <a:off x="1341438" y="4297363"/>
            <a:ext cx="7435850" cy="754062"/>
          </a:xfrm>
        </p:spPr>
        <p:txBody>
          <a:bodyPr/>
          <a:lstStyle>
            <a:lvl1pPr>
              <a:defRPr/>
            </a:lvl1pPr>
          </a:lstStyle>
          <a:p>
            <a:r>
              <a:rPr lang="de-DE"/>
              <a:t>Haupttitel</a:t>
            </a:r>
          </a:p>
        </p:txBody>
      </p:sp>
      <p:sp>
        <p:nvSpPr>
          <p:cNvPr id="129029" name="Rectangle 5"/>
          <p:cNvSpPr>
            <a:spLocks noGrp="1" noChangeArrowheads="1"/>
          </p:cNvSpPr>
          <p:nvPr>
            <p:ph type="subTitle" idx="1"/>
          </p:nvPr>
        </p:nvSpPr>
        <p:spPr>
          <a:xfrm>
            <a:off x="1368425" y="4960938"/>
            <a:ext cx="7413625" cy="554037"/>
          </a:xfrm>
        </p:spPr>
        <p:txBody>
          <a:bodyPr/>
          <a:lstStyle>
            <a:lvl1pPr marL="0" indent="0">
              <a:buFontTx/>
              <a:buNone/>
              <a:defRPr>
                <a:solidFill>
                  <a:srgbClr val="BE1E46"/>
                </a:solidFill>
              </a:defRPr>
            </a:lvl1pPr>
          </a:lstStyle>
          <a:p>
            <a:r>
              <a:rPr lang="de-DE"/>
              <a:t>Untertitel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
          <p:cNvSpPr>
            <a:spLocks noGrp="1" noChangeArrowheads="1"/>
          </p:cNvSpPr>
          <p:nvPr>
            <p:ph type="sldNum" sz="quarter" idx="10"/>
          </p:nvPr>
        </p:nvSpPr>
        <p:spPr>
          <a:ln/>
        </p:spPr>
        <p:txBody>
          <a:bodyPr/>
          <a:lstStyle>
            <a:lvl1pPr>
              <a:defRPr/>
            </a:lvl1pPr>
          </a:lstStyle>
          <a:p>
            <a:pPr>
              <a:defRPr/>
            </a:pPr>
            <a:fld id="{CB9E5AF5-DABF-4DB1-9A13-8C326E0B8694}" type="slidenum">
              <a:rPr lang="de-DE"/>
              <a:pPr>
                <a:defRPr/>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778625" y="190500"/>
            <a:ext cx="2178050" cy="62992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239713" y="190500"/>
            <a:ext cx="6386512" cy="629920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
          <p:cNvSpPr>
            <a:spLocks noGrp="1" noChangeArrowheads="1"/>
          </p:cNvSpPr>
          <p:nvPr>
            <p:ph type="sldNum" sz="quarter" idx="10"/>
          </p:nvPr>
        </p:nvSpPr>
        <p:spPr>
          <a:ln/>
        </p:spPr>
        <p:txBody>
          <a:bodyPr/>
          <a:lstStyle>
            <a:lvl1pPr>
              <a:defRPr/>
            </a:lvl1pPr>
          </a:lstStyle>
          <a:p>
            <a:pPr>
              <a:defRPr/>
            </a:pPr>
            <a:fld id="{DBA5169F-36D7-4DB7-BC9A-3CA84915A61D}" type="slidenum">
              <a:rPr lang="de-DE"/>
              <a:pPr>
                <a:defRPr/>
              </a:pPr>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239713" y="190500"/>
            <a:ext cx="7240587" cy="1016000"/>
          </a:xfrm>
        </p:spPr>
        <p:txBody>
          <a:bodyPr/>
          <a:lstStyle/>
          <a:p>
            <a:r>
              <a:rPr lang="de-DE" smtClean="0"/>
              <a:t>Titelmasterformat durch Klicken bearbeiten</a:t>
            </a:r>
            <a:endParaRPr lang="de-DE"/>
          </a:p>
        </p:txBody>
      </p:sp>
      <p:sp>
        <p:nvSpPr>
          <p:cNvPr id="3" name="Textplatzhalter 2"/>
          <p:cNvSpPr>
            <a:spLocks noGrp="1"/>
          </p:cNvSpPr>
          <p:nvPr>
            <p:ph type="body" sz="half" idx="1"/>
          </p:nvPr>
        </p:nvSpPr>
        <p:spPr>
          <a:xfrm>
            <a:off x="750888" y="1573213"/>
            <a:ext cx="4025900" cy="4916487"/>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929188" y="1573213"/>
            <a:ext cx="4027487" cy="4916487"/>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6"/>
          <p:cNvSpPr>
            <a:spLocks noGrp="1" noChangeArrowheads="1"/>
          </p:cNvSpPr>
          <p:nvPr>
            <p:ph type="sldNum" sz="quarter" idx="10"/>
          </p:nvPr>
        </p:nvSpPr>
        <p:spPr>
          <a:ln/>
        </p:spPr>
        <p:txBody>
          <a:bodyPr/>
          <a:lstStyle>
            <a:lvl1pPr>
              <a:defRPr/>
            </a:lvl1pPr>
          </a:lstStyle>
          <a:p>
            <a:pPr>
              <a:defRPr/>
            </a:pPr>
            <a:fld id="{8132F0F6-1D23-4D10-9F65-DB9168FC8B05}" type="slidenum">
              <a:rPr lang="de-DE"/>
              <a:pPr>
                <a:defRPr/>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
          <p:cNvSpPr>
            <a:spLocks noGrp="1" noChangeArrowheads="1"/>
          </p:cNvSpPr>
          <p:nvPr>
            <p:ph type="sldNum" sz="quarter" idx="10"/>
          </p:nvPr>
        </p:nvSpPr>
        <p:spPr>
          <a:ln/>
        </p:spPr>
        <p:txBody>
          <a:bodyPr/>
          <a:lstStyle>
            <a:lvl1pPr>
              <a:defRPr/>
            </a:lvl1pPr>
          </a:lstStyle>
          <a:p>
            <a:pPr>
              <a:defRPr/>
            </a:pPr>
            <a:fld id="{9C8232DA-A8AF-4351-BF09-7CEC5B78EEC1}" type="slidenum">
              <a:rPr lang="de-DE"/>
              <a:pPr>
                <a:defRPr/>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Rectangle 6"/>
          <p:cNvSpPr>
            <a:spLocks noGrp="1" noChangeArrowheads="1"/>
          </p:cNvSpPr>
          <p:nvPr>
            <p:ph type="sldNum" sz="quarter" idx="10"/>
          </p:nvPr>
        </p:nvSpPr>
        <p:spPr>
          <a:ln/>
        </p:spPr>
        <p:txBody>
          <a:bodyPr/>
          <a:lstStyle>
            <a:lvl1pPr>
              <a:defRPr/>
            </a:lvl1pPr>
          </a:lstStyle>
          <a:p>
            <a:pPr>
              <a:defRPr/>
            </a:pPr>
            <a:fld id="{EF5C0F54-C841-42F8-852F-56F9C5845EAF}" type="slidenum">
              <a:rPr lang="de-DE"/>
              <a:pPr>
                <a:defRPr/>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750888" y="1573213"/>
            <a:ext cx="4025900" cy="4916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929188" y="1573213"/>
            <a:ext cx="4027487" cy="4916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6"/>
          <p:cNvSpPr>
            <a:spLocks noGrp="1" noChangeArrowheads="1"/>
          </p:cNvSpPr>
          <p:nvPr>
            <p:ph type="sldNum" sz="quarter" idx="10"/>
          </p:nvPr>
        </p:nvSpPr>
        <p:spPr>
          <a:ln/>
        </p:spPr>
        <p:txBody>
          <a:bodyPr/>
          <a:lstStyle>
            <a:lvl1pPr>
              <a:defRPr/>
            </a:lvl1pPr>
          </a:lstStyle>
          <a:p>
            <a:pPr>
              <a:defRPr/>
            </a:pPr>
            <a:fld id="{D0C66EBB-0C85-470A-83E2-8720CE3ABE5E}" type="slidenum">
              <a:rPr lang="de-DE"/>
              <a:pPr>
                <a:defRPr/>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6"/>
          <p:cNvSpPr>
            <a:spLocks noGrp="1" noChangeArrowheads="1"/>
          </p:cNvSpPr>
          <p:nvPr>
            <p:ph type="sldNum" sz="quarter" idx="10"/>
          </p:nvPr>
        </p:nvSpPr>
        <p:spPr>
          <a:ln/>
        </p:spPr>
        <p:txBody>
          <a:bodyPr/>
          <a:lstStyle>
            <a:lvl1pPr>
              <a:defRPr/>
            </a:lvl1pPr>
          </a:lstStyle>
          <a:p>
            <a:pPr>
              <a:defRPr/>
            </a:pPr>
            <a:fld id="{73E06F28-185B-48D0-AB64-255835F8D5A9}" type="slidenum">
              <a:rPr lang="de-DE"/>
              <a:pPr>
                <a:defRPr/>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6"/>
          <p:cNvSpPr>
            <a:spLocks noGrp="1" noChangeArrowheads="1"/>
          </p:cNvSpPr>
          <p:nvPr>
            <p:ph type="sldNum" sz="quarter" idx="10"/>
          </p:nvPr>
        </p:nvSpPr>
        <p:spPr>
          <a:ln/>
        </p:spPr>
        <p:txBody>
          <a:bodyPr/>
          <a:lstStyle>
            <a:lvl1pPr>
              <a:defRPr/>
            </a:lvl1pPr>
          </a:lstStyle>
          <a:p>
            <a:pPr>
              <a:defRPr/>
            </a:pPr>
            <a:fld id="{DF02FDD6-0796-4766-ACFB-996FE04C8917}" type="slidenum">
              <a:rPr lang="de-DE"/>
              <a:pPr>
                <a:defRPr/>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CEE0E65F-F4FD-49C1-8DB2-7AA18F85A5B4}" type="slidenum">
              <a:rPr lang="de-DE"/>
              <a:pPr>
                <a:defRPr/>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6"/>
          <p:cNvSpPr>
            <a:spLocks noGrp="1" noChangeArrowheads="1"/>
          </p:cNvSpPr>
          <p:nvPr>
            <p:ph type="sldNum" sz="quarter" idx="10"/>
          </p:nvPr>
        </p:nvSpPr>
        <p:spPr>
          <a:ln/>
        </p:spPr>
        <p:txBody>
          <a:bodyPr/>
          <a:lstStyle>
            <a:lvl1pPr>
              <a:defRPr/>
            </a:lvl1pPr>
          </a:lstStyle>
          <a:p>
            <a:pPr>
              <a:defRPr/>
            </a:pPr>
            <a:fld id="{DE755301-E2D8-4673-99D6-0E9C01846EEE}" type="slidenum">
              <a:rPr lang="de-DE"/>
              <a:pPr>
                <a:defRPr/>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6"/>
          <p:cNvSpPr>
            <a:spLocks noGrp="1" noChangeArrowheads="1"/>
          </p:cNvSpPr>
          <p:nvPr>
            <p:ph type="sldNum" sz="quarter" idx="10"/>
          </p:nvPr>
        </p:nvSpPr>
        <p:spPr>
          <a:ln/>
        </p:spPr>
        <p:txBody>
          <a:bodyPr/>
          <a:lstStyle>
            <a:lvl1pPr>
              <a:defRPr/>
            </a:lvl1pPr>
          </a:lstStyle>
          <a:p>
            <a:pPr>
              <a:defRPr/>
            </a:pPr>
            <a:fld id="{F00BBCD4-68C7-4EBF-9AEE-9D7B2084C399}" type="slidenum">
              <a:rPr lang="de-DE"/>
              <a:pPr>
                <a:defRPr/>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Tlogo_72"/>
          <p:cNvPicPr>
            <a:picLocks noChangeAspect="1" noChangeArrowheads="1"/>
          </p:cNvPicPr>
          <p:nvPr/>
        </p:nvPicPr>
        <p:blipFill>
          <a:blip r:embed="rId14" cstate="print"/>
          <a:srcRect/>
          <a:stretch>
            <a:fillRect/>
          </a:stretch>
        </p:blipFill>
        <p:spPr bwMode="auto">
          <a:xfrm>
            <a:off x="7580313" y="279400"/>
            <a:ext cx="1433512" cy="838200"/>
          </a:xfrm>
          <a:prstGeom prst="rect">
            <a:avLst/>
          </a:prstGeom>
          <a:noFill/>
          <a:ln w="9525">
            <a:noFill/>
            <a:miter lim="800000"/>
            <a:headEnd/>
            <a:tailEnd/>
          </a:ln>
        </p:spPr>
      </p:pic>
      <p:sp>
        <p:nvSpPr>
          <p:cNvPr id="128003" name="Rectangle 3"/>
          <p:cNvSpPr>
            <a:spLocks noChangeArrowheads="1"/>
          </p:cNvSpPr>
          <p:nvPr/>
        </p:nvSpPr>
        <p:spPr bwMode="auto">
          <a:xfrm>
            <a:off x="0" y="6605588"/>
            <a:ext cx="9144000" cy="252412"/>
          </a:xfrm>
          <a:prstGeom prst="rect">
            <a:avLst/>
          </a:prstGeom>
          <a:solidFill>
            <a:srgbClr val="9E1A38"/>
          </a:solidFill>
          <a:ln w="9525">
            <a:noFill/>
            <a:miter lim="800000"/>
            <a:headEnd/>
            <a:tailEnd/>
          </a:ln>
          <a:effectLst/>
        </p:spPr>
        <p:txBody>
          <a:bodyPr wrap="none" anchor="ctr"/>
          <a:lstStyle/>
          <a:p>
            <a:pPr>
              <a:defRPr/>
            </a:pPr>
            <a:endParaRPr lang="de-DE"/>
          </a:p>
        </p:txBody>
      </p:sp>
      <p:sp>
        <p:nvSpPr>
          <p:cNvPr id="1028" name="Rectangle 4"/>
          <p:cNvSpPr>
            <a:spLocks noGrp="1" noChangeArrowheads="1"/>
          </p:cNvSpPr>
          <p:nvPr>
            <p:ph type="title"/>
          </p:nvPr>
        </p:nvSpPr>
        <p:spPr bwMode="auto">
          <a:xfrm>
            <a:off x="239713" y="190500"/>
            <a:ext cx="7240587" cy="1016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Titelmasterformat durch Klicken</a:t>
            </a:r>
          </a:p>
        </p:txBody>
      </p:sp>
      <p:sp>
        <p:nvSpPr>
          <p:cNvPr id="1029" name="Rectangle 5"/>
          <p:cNvSpPr>
            <a:spLocks noGrp="1" noChangeArrowheads="1"/>
          </p:cNvSpPr>
          <p:nvPr>
            <p:ph type="body" idx="1"/>
          </p:nvPr>
        </p:nvSpPr>
        <p:spPr bwMode="auto">
          <a:xfrm>
            <a:off x="750888" y="1573213"/>
            <a:ext cx="8205787" cy="4916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p:txBody>
      </p:sp>
      <p:sp>
        <p:nvSpPr>
          <p:cNvPr id="128006" name="Rectangle 6"/>
          <p:cNvSpPr>
            <a:spLocks noGrp="1" noChangeArrowheads="1"/>
          </p:cNvSpPr>
          <p:nvPr>
            <p:ph type="sldNum" sz="quarter" idx="4"/>
          </p:nvPr>
        </p:nvSpPr>
        <p:spPr bwMode="auto">
          <a:xfrm>
            <a:off x="6865938" y="6597650"/>
            <a:ext cx="21336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1"/>
                </a:solidFill>
                <a:latin typeface="Arial" charset="0"/>
              </a:defRPr>
            </a:lvl1pPr>
          </a:lstStyle>
          <a:p>
            <a:pPr>
              <a:defRPr/>
            </a:pPr>
            <a:fld id="{D4A3A790-1F23-43CF-99DC-C810DBE08D6A}" type="slidenum">
              <a:rPr lang="de-DE"/>
              <a:pPr>
                <a:defRPr/>
              </a:pPr>
              <a:t>‹Nr.›</a:t>
            </a:fld>
            <a:endParaRPr lang="de-DE"/>
          </a:p>
        </p:txBody>
      </p:sp>
      <p:sp>
        <p:nvSpPr>
          <p:cNvPr id="128007" name="Text Box 7"/>
          <p:cNvSpPr txBox="1">
            <a:spLocks noChangeArrowheads="1"/>
          </p:cNvSpPr>
          <p:nvPr/>
        </p:nvSpPr>
        <p:spPr bwMode="auto">
          <a:xfrm>
            <a:off x="219075" y="6618288"/>
            <a:ext cx="7762875" cy="214312"/>
          </a:xfrm>
          <a:prstGeom prst="rect">
            <a:avLst/>
          </a:prstGeom>
          <a:noFill/>
          <a:ln w="9525">
            <a:noFill/>
            <a:miter lim="800000"/>
            <a:headEnd/>
            <a:tailEnd/>
          </a:ln>
          <a:effectLst/>
        </p:spPr>
        <p:txBody>
          <a:bodyPr>
            <a:spAutoFit/>
          </a:bodyPr>
          <a:lstStyle/>
          <a:p>
            <a:pPr>
              <a:spcBef>
                <a:spcPct val="50000"/>
              </a:spcBef>
              <a:defRPr/>
            </a:pPr>
            <a:r>
              <a:rPr lang="de-DE" sz="800" dirty="0">
                <a:solidFill>
                  <a:schemeClr val="bg1"/>
                </a:solidFill>
              </a:rPr>
              <a:t>Copyright       </a:t>
            </a:r>
            <a:r>
              <a:rPr lang="de-DE" sz="800" dirty="0" err="1">
                <a:solidFill>
                  <a:schemeClr val="bg1"/>
                </a:solidFill>
              </a:rPr>
              <a:t>Testing</a:t>
            </a:r>
            <a:r>
              <a:rPr lang="de-DE" sz="800" dirty="0">
                <a:solidFill>
                  <a:schemeClr val="bg1"/>
                </a:solidFill>
              </a:rPr>
              <a:t> Technologies 2009. </a:t>
            </a:r>
            <a:r>
              <a:rPr lang="en-US" sz="800" dirty="0">
                <a:solidFill>
                  <a:schemeClr val="bg1"/>
                </a:solidFill>
              </a:rPr>
              <a:t>Confidential</a:t>
            </a:r>
            <a:r>
              <a:rPr lang="de-DE" sz="800" dirty="0">
                <a:solidFill>
                  <a:schemeClr val="bg1"/>
                </a:solidFill>
              </a:rPr>
              <a:t> Information. All </a:t>
            </a:r>
            <a:r>
              <a:rPr lang="de-DE" sz="800" dirty="0" err="1">
                <a:solidFill>
                  <a:schemeClr val="bg1"/>
                </a:solidFill>
              </a:rPr>
              <a:t>Rights</a:t>
            </a:r>
            <a:r>
              <a:rPr lang="de-DE" sz="800" dirty="0">
                <a:solidFill>
                  <a:schemeClr val="bg1"/>
                </a:solidFill>
              </a:rPr>
              <a:t> </a:t>
            </a:r>
            <a:r>
              <a:rPr lang="de-DE" sz="800" dirty="0" err="1">
                <a:solidFill>
                  <a:schemeClr val="bg1"/>
                </a:solidFill>
              </a:rPr>
              <a:t>Reserved</a:t>
            </a:r>
            <a:r>
              <a:rPr lang="de-DE" sz="800" dirty="0">
                <a:solidFill>
                  <a:schemeClr val="bg1"/>
                </a:solidFill>
              </a:rPr>
              <a:t>. More Information </a:t>
            </a:r>
            <a:r>
              <a:rPr lang="de-DE" sz="800" dirty="0" err="1">
                <a:solidFill>
                  <a:schemeClr val="bg1"/>
                </a:solidFill>
              </a:rPr>
              <a:t>at</a:t>
            </a:r>
            <a:r>
              <a:rPr lang="de-DE" sz="800" dirty="0">
                <a:solidFill>
                  <a:schemeClr val="bg1"/>
                </a:solidFill>
              </a:rPr>
              <a:t> www.testingtech.com.</a:t>
            </a:r>
          </a:p>
        </p:txBody>
      </p:sp>
      <p:sp>
        <p:nvSpPr>
          <p:cNvPr id="128008" name="Text Box 8"/>
          <p:cNvSpPr txBox="1">
            <a:spLocks noChangeArrowheads="1"/>
          </p:cNvSpPr>
          <p:nvPr/>
        </p:nvSpPr>
        <p:spPr bwMode="auto">
          <a:xfrm>
            <a:off x="715963" y="6597650"/>
            <a:ext cx="311150" cy="260350"/>
          </a:xfrm>
          <a:prstGeom prst="rect">
            <a:avLst/>
          </a:prstGeom>
          <a:noFill/>
          <a:ln w="9525">
            <a:noFill/>
            <a:miter lim="800000"/>
            <a:headEnd/>
            <a:tailEnd/>
          </a:ln>
          <a:effectLst/>
        </p:spPr>
        <p:txBody>
          <a:bodyPr>
            <a:spAutoFit/>
          </a:bodyPr>
          <a:lstStyle/>
          <a:p>
            <a:pPr>
              <a:spcBef>
                <a:spcPct val="50000"/>
              </a:spcBef>
              <a:defRPr/>
            </a:pPr>
            <a:r>
              <a:rPr lang="en-US" sz="1100">
                <a:solidFill>
                  <a:schemeClr val="bg1"/>
                </a:solidFill>
              </a:rPr>
              <a:t>©</a:t>
            </a:r>
            <a:endParaRPr lang="de-DE" sz="1100">
              <a:solidFill>
                <a:schemeClr val="bg1"/>
              </a:solidFill>
            </a:endParaRPr>
          </a:p>
        </p:txBody>
      </p:sp>
      <p:sp>
        <p:nvSpPr>
          <p:cNvPr id="128009" name="Line 9"/>
          <p:cNvSpPr>
            <a:spLocks noChangeShapeType="1"/>
          </p:cNvSpPr>
          <p:nvPr/>
        </p:nvSpPr>
        <p:spPr bwMode="auto">
          <a:xfrm>
            <a:off x="0" y="1257300"/>
            <a:ext cx="9144000" cy="0"/>
          </a:xfrm>
          <a:prstGeom prst="line">
            <a:avLst/>
          </a:prstGeom>
          <a:noFill/>
          <a:ln w="9525">
            <a:solidFill>
              <a:srgbClr val="BE1E46"/>
            </a:solidFill>
            <a:round/>
            <a:headEnd/>
            <a:tailEnd/>
          </a:ln>
          <a:effectLst/>
        </p:spPr>
        <p:txBody>
          <a:bodyPr/>
          <a:lstStyle/>
          <a:p>
            <a:pPr>
              <a:defRPr/>
            </a:pPr>
            <a:endParaRPr lang="de-DE"/>
          </a:p>
        </p:txBody>
      </p:sp>
    </p:spTree>
  </p:cSld>
  <p:clrMap bg1="lt1" tx1="dk1" bg2="lt2" tx2="dk2" accent1="accent1" accent2="accent2" accent3="accent3" accent4="accent4" accent5="accent5" accent6="accent6" hlink="hlink" folHlink="folHlink"/>
  <p:sldLayoutIdLst>
    <p:sldLayoutId id="2147483691"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3400">
          <a:solidFill>
            <a:schemeClr val="tx1"/>
          </a:solidFill>
          <a:latin typeface="+mj-lt"/>
          <a:ea typeface="+mj-ea"/>
          <a:cs typeface="+mj-cs"/>
        </a:defRPr>
      </a:lvl1pPr>
      <a:lvl2pPr algn="l" rtl="0" eaLnBrk="0" fontAlgn="base" hangingPunct="0">
        <a:lnSpc>
          <a:spcPct val="90000"/>
        </a:lnSpc>
        <a:spcBef>
          <a:spcPct val="0"/>
        </a:spcBef>
        <a:spcAft>
          <a:spcPct val="0"/>
        </a:spcAft>
        <a:defRPr sz="3400">
          <a:solidFill>
            <a:schemeClr val="tx1"/>
          </a:solidFill>
          <a:latin typeface="Frutiger 55 Roman" pitchFamily="34" charset="0"/>
        </a:defRPr>
      </a:lvl2pPr>
      <a:lvl3pPr algn="l" rtl="0" eaLnBrk="0" fontAlgn="base" hangingPunct="0">
        <a:lnSpc>
          <a:spcPct val="90000"/>
        </a:lnSpc>
        <a:spcBef>
          <a:spcPct val="0"/>
        </a:spcBef>
        <a:spcAft>
          <a:spcPct val="0"/>
        </a:spcAft>
        <a:defRPr sz="3400">
          <a:solidFill>
            <a:schemeClr val="tx1"/>
          </a:solidFill>
          <a:latin typeface="Frutiger 55 Roman" pitchFamily="34" charset="0"/>
        </a:defRPr>
      </a:lvl3pPr>
      <a:lvl4pPr algn="l" rtl="0" eaLnBrk="0" fontAlgn="base" hangingPunct="0">
        <a:lnSpc>
          <a:spcPct val="90000"/>
        </a:lnSpc>
        <a:spcBef>
          <a:spcPct val="0"/>
        </a:spcBef>
        <a:spcAft>
          <a:spcPct val="0"/>
        </a:spcAft>
        <a:defRPr sz="3400">
          <a:solidFill>
            <a:schemeClr val="tx1"/>
          </a:solidFill>
          <a:latin typeface="Frutiger 55 Roman" pitchFamily="34" charset="0"/>
        </a:defRPr>
      </a:lvl4pPr>
      <a:lvl5pPr algn="l" rtl="0" eaLnBrk="0" fontAlgn="base" hangingPunct="0">
        <a:lnSpc>
          <a:spcPct val="90000"/>
        </a:lnSpc>
        <a:spcBef>
          <a:spcPct val="0"/>
        </a:spcBef>
        <a:spcAft>
          <a:spcPct val="0"/>
        </a:spcAft>
        <a:defRPr sz="3400">
          <a:solidFill>
            <a:schemeClr val="tx1"/>
          </a:solidFill>
          <a:latin typeface="Frutiger 55 Roman" pitchFamily="34" charset="0"/>
        </a:defRPr>
      </a:lvl5pPr>
      <a:lvl6pPr marL="457200" algn="l" rtl="0" fontAlgn="base">
        <a:lnSpc>
          <a:spcPct val="90000"/>
        </a:lnSpc>
        <a:spcBef>
          <a:spcPct val="0"/>
        </a:spcBef>
        <a:spcAft>
          <a:spcPct val="0"/>
        </a:spcAft>
        <a:defRPr sz="3400">
          <a:solidFill>
            <a:schemeClr val="tx1"/>
          </a:solidFill>
          <a:latin typeface="Frutiger 55 Roman" pitchFamily="34" charset="0"/>
        </a:defRPr>
      </a:lvl6pPr>
      <a:lvl7pPr marL="914400" algn="l" rtl="0" fontAlgn="base">
        <a:lnSpc>
          <a:spcPct val="90000"/>
        </a:lnSpc>
        <a:spcBef>
          <a:spcPct val="0"/>
        </a:spcBef>
        <a:spcAft>
          <a:spcPct val="0"/>
        </a:spcAft>
        <a:defRPr sz="3400">
          <a:solidFill>
            <a:schemeClr val="tx1"/>
          </a:solidFill>
          <a:latin typeface="Frutiger 55 Roman" pitchFamily="34" charset="0"/>
        </a:defRPr>
      </a:lvl7pPr>
      <a:lvl8pPr marL="1371600" algn="l" rtl="0" fontAlgn="base">
        <a:lnSpc>
          <a:spcPct val="90000"/>
        </a:lnSpc>
        <a:spcBef>
          <a:spcPct val="0"/>
        </a:spcBef>
        <a:spcAft>
          <a:spcPct val="0"/>
        </a:spcAft>
        <a:defRPr sz="3400">
          <a:solidFill>
            <a:schemeClr val="tx1"/>
          </a:solidFill>
          <a:latin typeface="Frutiger 55 Roman" pitchFamily="34" charset="0"/>
        </a:defRPr>
      </a:lvl8pPr>
      <a:lvl9pPr marL="1828800" algn="l" rtl="0" fontAlgn="base">
        <a:lnSpc>
          <a:spcPct val="90000"/>
        </a:lnSpc>
        <a:spcBef>
          <a:spcPct val="0"/>
        </a:spcBef>
        <a:spcAft>
          <a:spcPct val="0"/>
        </a:spcAft>
        <a:defRPr sz="3400">
          <a:solidFill>
            <a:schemeClr val="tx1"/>
          </a:solidFill>
          <a:latin typeface="Frutiger 55 Roman" pitchFamily="34" charset="0"/>
        </a:defRPr>
      </a:lvl9pPr>
    </p:titleStyle>
    <p:bodyStyle>
      <a:lvl1pPr marL="273050" indent="-273050" algn="l" rtl="0" eaLnBrk="0" fontAlgn="base" hangingPunct="0">
        <a:spcBef>
          <a:spcPct val="40000"/>
        </a:spcBef>
        <a:spcAft>
          <a:spcPct val="0"/>
        </a:spcAft>
        <a:buSzPct val="60000"/>
        <a:buBlip>
          <a:blip r:embed="rId15"/>
        </a:buBlip>
        <a:defRPr sz="2400">
          <a:solidFill>
            <a:schemeClr val="tx1"/>
          </a:solidFill>
          <a:latin typeface="+mn-lt"/>
          <a:ea typeface="+mn-ea"/>
          <a:cs typeface="+mn-cs"/>
        </a:defRPr>
      </a:lvl1pPr>
      <a:lvl2pPr marL="822325" indent="-285750" algn="l" rtl="0" eaLnBrk="0" fontAlgn="base" hangingPunct="0">
        <a:spcBef>
          <a:spcPct val="15000"/>
        </a:spcBef>
        <a:spcAft>
          <a:spcPct val="0"/>
        </a:spcAft>
        <a:buSzPct val="90000"/>
        <a:buBlip>
          <a:blip r:embed="rId16"/>
        </a:buBlip>
        <a:defRPr sz="2100">
          <a:solidFill>
            <a:srgbClr val="BE1E46"/>
          </a:solidFill>
          <a:latin typeface="+mn-lt"/>
        </a:defRPr>
      </a:lvl2pPr>
      <a:lvl3pPr marL="1262063" indent="-260350" algn="l" rtl="0" eaLnBrk="0" fontAlgn="base" hangingPunct="0">
        <a:spcBef>
          <a:spcPct val="10000"/>
        </a:spcBef>
        <a:spcAft>
          <a:spcPct val="0"/>
        </a:spcAft>
        <a:buSzPct val="90000"/>
        <a:buBlip>
          <a:blip r:embed="rId17"/>
        </a:buBlip>
        <a:defRPr>
          <a:solidFill>
            <a:srgbClr val="5E5E5E"/>
          </a:solidFill>
          <a:latin typeface="+mn-lt"/>
        </a:defRPr>
      </a:lvl3pPr>
      <a:lvl4pPr marL="1670050" indent="-228600" algn="l" rtl="0" eaLnBrk="0" fontAlgn="base" hangingPunct="0">
        <a:spcBef>
          <a:spcPct val="20000"/>
        </a:spcBef>
        <a:spcAft>
          <a:spcPct val="0"/>
        </a:spcAft>
        <a:buChar char="–"/>
        <a:defRPr sz="2000">
          <a:solidFill>
            <a:schemeClr val="tx1"/>
          </a:solidFill>
          <a:latin typeface="Arial" charset="0"/>
        </a:defRPr>
      </a:lvl4pPr>
      <a:lvl5pPr marL="2078038" indent="-228600" algn="l" rtl="0" eaLnBrk="0" fontAlgn="base" hangingPunct="0">
        <a:spcBef>
          <a:spcPct val="20000"/>
        </a:spcBef>
        <a:spcAft>
          <a:spcPct val="0"/>
        </a:spcAft>
        <a:buChar char="»"/>
        <a:defRPr sz="2000">
          <a:solidFill>
            <a:schemeClr val="tx1"/>
          </a:solidFill>
          <a:latin typeface="Arial" charset="0"/>
        </a:defRPr>
      </a:lvl5pPr>
      <a:lvl6pPr marL="2535238" indent="-228600" algn="l" rtl="0" fontAlgn="base">
        <a:spcBef>
          <a:spcPct val="20000"/>
        </a:spcBef>
        <a:spcAft>
          <a:spcPct val="0"/>
        </a:spcAft>
        <a:buChar char="»"/>
        <a:defRPr sz="2000">
          <a:solidFill>
            <a:schemeClr val="tx1"/>
          </a:solidFill>
          <a:latin typeface="Arial" charset="0"/>
        </a:defRPr>
      </a:lvl6pPr>
      <a:lvl7pPr marL="2992438" indent="-228600" algn="l" rtl="0" fontAlgn="base">
        <a:spcBef>
          <a:spcPct val="20000"/>
        </a:spcBef>
        <a:spcAft>
          <a:spcPct val="0"/>
        </a:spcAft>
        <a:buChar char="»"/>
        <a:defRPr sz="2000">
          <a:solidFill>
            <a:schemeClr val="tx1"/>
          </a:solidFill>
          <a:latin typeface="Arial" charset="0"/>
        </a:defRPr>
      </a:lvl7pPr>
      <a:lvl8pPr marL="3449638" indent="-228600" algn="l" rtl="0" fontAlgn="base">
        <a:spcBef>
          <a:spcPct val="20000"/>
        </a:spcBef>
        <a:spcAft>
          <a:spcPct val="0"/>
        </a:spcAft>
        <a:buChar char="»"/>
        <a:defRPr sz="2000">
          <a:solidFill>
            <a:schemeClr val="tx1"/>
          </a:solidFill>
          <a:latin typeface="Arial" charset="0"/>
        </a:defRPr>
      </a:lvl8pPr>
      <a:lvl9pPr marL="3906838" indent="-228600" algn="l" rtl="0" fontAlgn="base">
        <a:spcBef>
          <a:spcPct val="20000"/>
        </a:spcBef>
        <a:spcAft>
          <a:spcPct val="0"/>
        </a:spcAft>
        <a:buChar char="»"/>
        <a:defRPr sz="2000">
          <a:solidFill>
            <a:schemeClr val="tx1"/>
          </a:solidFill>
          <a:latin typeface="Arial" charset="0"/>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z="3000" smtClean="0"/>
              <a:t>Testing Web Services with TTworkbench</a:t>
            </a:r>
          </a:p>
        </p:txBody>
      </p:sp>
      <p:sp>
        <p:nvSpPr>
          <p:cNvPr id="3075" name="Rectangle 3"/>
          <p:cNvSpPr>
            <a:spLocks noGrp="1" noChangeArrowheads="1"/>
          </p:cNvSpPr>
          <p:nvPr>
            <p:ph type="subTitle" idx="1"/>
          </p:nvPr>
        </p:nvSpPr>
        <p:spPr>
          <a:xfrm>
            <a:off x="1377950" y="4960938"/>
            <a:ext cx="7766050" cy="554037"/>
          </a:xfrm>
        </p:spPr>
        <p:txBody>
          <a:bodyPr/>
          <a:lstStyle/>
          <a:p>
            <a:pPr eaLnBrk="1" hangingPunct="1"/>
            <a:r>
              <a:rPr lang="en-US" sz="2000" smtClean="0">
                <a:solidFill>
                  <a:schemeClr val="tx1"/>
                </a:solidFill>
              </a:rPr>
              <a:t>- TTCN-3 for WSDL/SOAP</a:t>
            </a:r>
          </a:p>
          <a:p>
            <a:pPr eaLnBrk="1" hangingPunct="1"/>
            <a:r>
              <a:rPr lang="en-US" sz="2000" smtClean="0"/>
              <a:t>- TTplugin concept </a:t>
            </a:r>
          </a:p>
          <a:p>
            <a:pPr eaLnBrk="1" hangingPunct="1"/>
            <a:r>
              <a:rPr lang="en-US" sz="2000" smtClean="0"/>
              <a:t>- WSDL demo</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5662613" y="3295650"/>
            <a:ext cx="1954212" cy="1954213"/>
            <a:chOff x="1165" y="1821"/>
            <a:chExt cx="1090" cy="1090"/>
          </a:xfrm>
        </p:grpSpPr>
        <p:grpSp>
          <p:nvGrpSpPr>
            <p:cNvPr id="12343" name="Group 3"/>
            <p:cNvGrpSpPr>
              <a:grpSpLocks/>
            </p:cNvGrpSpPr>
            <p:nvPr/>
          </p:nvGrpSpPr>
          <p:grpSpPr bwMode="auto">
            <a:xfrm>
              <a:off x="1281" y="1927"/>
              <a:ext cx="879" cy="881"/>
              <a:chOff x="1309" y="1927"/>
              <a:chExt cx="879" cy="881"/>
            </a:xfrm>
          </p:grpSpPr>
          <p:grpSp>
            <p:nvGrpSpPr>
              <p:cNvPr id="12349" name="Group 4"/>
              <p:cNvGrpSpPr>
                <a:grpSpLocks/>
              </p:cNvGrpSpPr>
              <p:nvPr/>
            </p:nvGrpSpPr>
            <p:grpSpPr bwMode="auto">
              <a:xfrm>
                <a:off x="1309" y="1927"/>
                <a:ext cx="879" cy="881"/>
                <a:chOff x="1309" y="1927"/>
                <a:chExt cx="879" cy="881"/>
              </a:xfrm>
            </p:grpSpPr>
            <p:sp>
              <p:nvSpPr>
                <p:cNvPr id="12352" name="Line 5"/>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2353" name="Line 6"/>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2354" name="Line 7"/>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2355" name="Line 8"/>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2350" name="Line 9"/>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2351" name="Line 10"/>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2344" name="Group 11"/>
            <p:cNvGrpSpPr>
              <a:grpSpLocks/>
            </p:cNvGrpSpPr>
            <p:nvPr/>
          </p:nvGrpSpPr>
          <p:grpSpPr bwMode="auto">
            <a:xfrm>
              <a:off x="1165" y="1821"/>
              <a:ext cx="1090" cy="1090"/>
              <a:chOff x="1165" y="1821"/>
              <a:chExt cx="1090" cy="1090"/>
            </a:xfrm>
          </p:grpSpPr>
          <p:pic>
            <p:nvPicPr>
              <p:cNvPr id="12345" name="Picture 12"/>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2346" name="Picture 13"/>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2347" name="Picture 14"/>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2348" name="Picture 15"/>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68976" name="Rectangle 16"/>
          <p:cNvSpPr>
            <a:spLocks noChangeArrowheads="1"/>
          </p:cNvSpPr>
          <p:nvPr/>
        </p:nvSpPr>
        <p:spPr bwMode="auto">
          <a:xfrm>
            <a:off x="4411663"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68977" name="Rectangle 17"/>
          <p:cNvSpPr>
            <a:spLocks noChangeArrowheads="1"/>
          </p:cNvSpPr>
          <p:nvPr/>
        </p:nvSpPr>
        <p:spPr bwMode="auto">
          <a:xfrm>
            <a:off x="7977188"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r>
              <a:rPr lang="de-DE" sz="1600"/>
              <a:t/>
            </a:r>
            <a:br>
              <a:rPr lang="de-DE" sz="1600"/>
            </a:br>
            <a:r>
              <a:rPr lang="de-DE" sz="1600">
                <a:solidFill>
                  <a:schemeClr val="bg1"/>
                </a:solidFill>
              </a:rPr>
              <a:t>Device</a:t>
            </a:r>
            <a:endParaRPr lang="en-US" sz="1600">
              <a:solidFill>
                <a:schemeClr val="bg1"/>
              </a:solidFill>
            </a:endParaRPr>
          </a:p>
        </p:txBody>
      </p:sp>
      <p:sp>
        <p:nvSpPr>
          <p:cNvPr id="168978" name="Rectangle 18"/>
          <p:cNvSpPr>
            <a:spLocks noChangeArrowheads="1"/>
          </p:cNvSpPr>
          <p:nvPr/>
        </p:nvSpPr>
        <p:spPr bwMode="auto">
          <a:xfrm>
            <a:off x="6186488" y="21701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68979" name="Rectangle 19"/>
          <p:cNvSpPr>
            <a:spLocks noChangeArrowheads="1"/>
          </p:cNvSpPr>
          <p:nvPr/>
        </p:nvSpPr>
        <p:spPr bwMode="auto">
          <a:xfrm>
            <a:off x="6200775" y="5697538"/>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grpSp>
        <p:nvGrpSpPr>
          <p:cNvPr id="12295" name="Group 20"/>
          <p:cNvGrpSpPr>
            <a:grpSpLocks/>
          </p:cNvGrpSpPr>
          <p:nvPr/>
        </p:nvGrpSpPr>
        <p:grpSpPr bwMode="auto">
          <a:xfrm>
            <a:off x="5319713" y="2843213"/>
            <a:ext cx="2647950" cy="2859087"/>
            <a:chOff x="3333" y="1731"/>
            <a:chExt cx="1668" cy="1801"/>
          </a:xfrm>
        </p:grpSpPr>
        <p:sp>
          <p:nvSpPr>
            <p:cNvPr id="12339" name="Line 21"/>
            <p:cNvSpPr>
              <a:spLocks noChangeShapeType="1"/>
            </p:cNvSpPr>
            <p:nvPr/>
          </p:nvSpPr>
          <p:spPr bwMode="auto">
            <a:xfrm>
              <a:off x="3333" y="2631"/>
              <a:ext cx="216" cy="0"/>
            </a:xfrm>
            <a:prstGeom prst="line">
              <a:avLst/>
            </a:prstGeom>
            <a:noFill/>
            <a:ln w="76200">
              <a:solidFill>
                <a:schemeClr val="tx2"/>
              </a:solidFill>
              <a:round/>
              <a:headEnd/>
              <a:tailEnd/>
            </a:ln>
          </p:spPr>
          <p:txBody>
            <a:bodyPr wrap="none" lIns="0" tIns="0" rIns="0" bIns="0" anchor="ctr"/>
            <a:lstStyle/>
            <a:p>
              <a:endParaRPr lang="de-DE"/>
            </a:p>
          </p:txBody>
        </p:sp>
        <p:sp>
          <p:nvSpPr>
            <p:cNvPr id="12340" name="Line 22"/>
            <p:cNvSpPr>
              <a:spLocks noChangeShapeType="1"/>
            </p:cNvSpPr>
            <p:nvPr/>
          </p:nvSpPr>
          <p:spPr bwMode="auto">
            <a:xfrm>
              <a:off x="4785" y="2631"/>
              <a:ext cx="216" cy="0"/>
            </a:xfrm>
            <a:prstGeom prst="line">
              <a:avLst/>
            </a:prstGeom>
            <a:noFill/>
            <a:ln w="76200">
              <a:solidFill>
                <a:schemeClr val="tx2"/>
              </a:solidFill>
              <a:round/>
              <a:headEnd/>
              <a:tailEnd/>
            </a:ln>
          </p:spPr>
          <p:txBody>
            <a:bodyPr wrap="none" lIns="0" tIns="0" rIns="0" bIns="0" anchor="ctr"/>
            <a:lstStyle/>
            <a:p>
              <a:endParaRPr lang="de-DE"/>
            </a:p>
          </p:txBody>
        </p:sp>
        <p:sp>
          <p:nvSpPr>
            <p:cNvPr id="12341" name="Line 23"/>
            <p:cNvSpPr>
              <a:spLocks noChangeShapeType="1"/>
            </p:cNvSpPr>
            <p:nvPr/>
          </p:nvSpPr>
          <p:spPr bwMode="auto">
            <a:xfrm>
              <a:off x="4165" y="1731"/>
              <a:ext cx="0" cy="285"/>
            </a:xfrm>
            <a:prstGeom prst="line">
              <a:avLst/>
            </a:prstGeom>
            <a:noFill/>
            <a:ln w="76200">
              <a:solidFill>
                <a:schemeClr val="tx2"/>
              </a:solidFill>
              <a:round/>
              <a:headEnd/>
              <a:tailEnd/>
            </a:ln>
          </p:spPr>
          <p:txBody>
            <a:bodyPr wrap="none" lIns="0" tIns="0" rIns="0" bIns="0" anchor="ctr"/>
            <a:lstStyle/>
            <a:p>
              <a:endParaRPr lang="de-DE"/>
            </a:p>
          </p:txBody>
        </p:sp>
        <p:sp>
          <p:nvSpPr>
            <p:cNvPr id="12342" name="Line 24"/>
            <p:cNvSpPr>
              <a:spLocks noChangeShapeType="1"/>
            </p:cNvSpPr>
            <p:nvPr/>
          </p:nvSpPr>
          <p:spPr bwMode="auto">
            <a:xfrm>
              <a:off x="4165" y="3247"/>
              <a:ext cx="0" cy="285"/>
            </a:xfrm>
            <a:prstGeom prst="line">
              <a:avLst/>
            </a:prstGeom>
            <a:noFill/>
            <a:ln w="76200">
              <a:solidFill>
                <a:schemeClr val="tx2"/>
              </a:solidFill>
              <a:round/>
              <a:headEnd/>
              <a:tailEnd/>
            </a:ln>
          </p:spPr>
          <p:txBody>
            <a:bodyPr wrap="none" lIns="0" tIns="0" rIns="0" bIns="0" anchor="ctr"/>
            <a:lstStyle/>
            <a:p>
              <a:endParaRPr lang="de-DE"/>
            </a:p>
          </p:txBody>
        </p:sp>
      </p:grpSp>
      <p:sp>
        <p:nvSpPr>
          <p:cNvPr id="12296" name="Text Box 25"/>
          <p:cNvSpPr txBox="1">
            <a:spLocks noChangeArrowheads="1"/>
          </p:cNvSpPr>
          <p:nvPr/>
        </p:nvSpPr>
        <p:spPr bwMode="auto">
          <a:xfrm>
            <a:off x="5456238" y="1376363"/>
            <a:ext cx="2406650" cy="641350"/>
          </a:xfrm>
          <a:prstGeom prst="rect">
            <a:avLst/>
          </a:prstGeom>
          <a:noFill/>
          <a:ln w="9525">
            <a:noFill/>
            <a:miter lim="800000"/>
            <a:headEnd/>
            <a:tailEnd/>
          </a:ln>
        </p:spPr>
        <p:txBody>
          <a:bodyPr wrap="none">
            <a:spAutoFit/>
          </a:bodyPr>
          <a:lstStyle/>
          <a:p>
            <a:pPr algn="ctr"/>
            <a:r>
              <a:rPr lang="de-DE"/>
              <a:t>Physical configuration</a:t>
            </a:r>
          </a:p>
          <a:p>
            <a:pPr algn="ctr"/>
            <a:r>
              <a:rPr lang="de-DE"/>
              <a:t>with real test devices</a:t>
            </a:r>
          </a:p>
        </p:txBody>
      </p:sp>
      <p:sp>
        <p:nvSpPr>
          <p:cNvPr id="168986" name="Text Box 26"/>
          <p:cNvSpPr txBox="1">
            <a:spLocks noChangeArrowheads="1"/>
          </p:cNvSpPr>
          <p:nvPr/>
        </p:nvSpPr>
        <p:spPr bwMode="auto">
          <a:xfrm>
            <a:off x="431800" y="1376363"/>
            <a:ext cx="2838450" cy="641350"/>
          </a:xfrm>
          <a:prstGeom prst="rect">
            <a:avLst/>
          </a:prstGeom>
          <a:noFill/>
          <a:ln w="9525">
            <a:noFill/>
            <a:miter lim="800000"/>
            <a:headEnd/>
            <a:tailEnd/>
          </a:ln>
        </p:spPr>
        <p:txBody>
          <a:bodyPr wrap="none">
            <a:spAutoFit/>
          </a:bodyPr>
          <a:lstStyle/>
          <a:p>
            <a:pPr algn="ctr"/>
            <a:r>
              <a:rPr lang="de-DE"/>
              <a:t>Logical dynamic</a:t>
            </a:r>
          </a:p>
          <a:p>
            <a:pPr algn="ctr"/>
            <a:r>
              <a:rPr lang="de-DE"/>
              <a:t>configuration with TTCN-3</a:t>
            </a:r>
          </a:p>
        </p:txBody>
      </p:sp>
      <p:sp>
        <p:nvSpPr>
          <p:cNvPr id="168987" name="Line 27"/>
          <p:cNvSpPr>
            <a:spLocks noChangeShapeType="1"/>
          </p:cNvSpPr>
          <p:nvPr/>
        </p:nvSpPr>
        <p:spPr bwMode="auto">
          <a:xfrm>
            <a:off x="2711450" y="4327525"/>
            <a:ext cx="298450" cy="0"/>
          </a:xfrm>
          <a:prstGeom prst="line">
            <a:avLst/>
          </a:prstGeom>
          <a:noFill/>
          <a:ln w="9525">
            <a:solidFill>
              <a:schemeClr val="tx1"/>
            </a:solidFill>
            <a:round/>
            <a:headEnd/>
            <a:tailEnd/>
          </a:ln>
        </p:spPr>
        <p:txBody>
          <a:bodyPr/>
          <a:lstStyle/>
          <a:p>
            <a:endParaRPr lang="de-DE"/>
          </a:p>
        </p:txBody>
      </p:sp>
      <p:sp>
        <p:nvSpPr>
          <p:cNvPr id="168988" name="Line 28"/>
          <p:cNvSpPr>
            <a:spLocks noChangeShapeType="1"/>
          </p:cNvSpPr>
          <p:nvPr/>
        </p:nvSpPr>
        <p:spPr bwMode="auto">
          <a:xfrm>
            <a:off x="1238250" y="4319588"/>
            <a:ext cx="457200" cy="0"/>
          </a:xfrm>
          <a:prstGeom prst="line">
            <a:avLst/>
          </a:prstGeom>
          <a:noFill/>
          <a:ln w="9525">
            <a:solidFill>
              <a:schemeClr val="tx1"/>
            </a:solidFill>
            <a:round/>
            <a:headEnd/>
            <a:tailEnd/>
          </a:ln>
        </p:spPr>
        <p:txBody>
          <a:bodyPr/>
          <a:lstStyle/>
          <a:p>
            <a:endParaRPr lang="de-DE"/>
          </a:p>
        </p:txBody>
      </p:sp>
      <p:sp>
        <p:nvSpPr>
          <p:cNvPr id="168989" name="Line 29"/>
          <p:cNvSpPr>
            <a:spLocks noChangeShapeType="1"/>
          </p:cNvSpPr>
          <p:nvPr/>
        </p:nvSpPr>
        <p:spPr bwMode="auto">
          <a:xfrm flipV="1">
            <a:off x="654050" y="3551238"/>
            <a:ext cx="388938" cy="490537"/>
          </a:xfrm>
          <a:prstGeom prst="line">
            <a:avLst/>
          </a:prstGeom>
          <a:noFill/>
          <a:ln w="9525">
            <a:solidFill>
              <a:schemeClr val="tx1"/>
            </a:solidFill>
            <a:round/>
            <a:headEnd/>
            <a:tailEnd/>
          </a:ln>
        </p:spPr>
        <p:txBody>
          <a:bodyPr wrap="none" lIns="0" tIns="0" rIns="0" bIns="0" anchor="ctr"/>
          <a:lstStyle/>
          <a:p>
            <a:endParaRPr lang="de-DE"/>
          </a:p>
        </p:txBody>
      </p:sp>
      <p:sp>
        <p:nvSpPr>
          <p:cNvPr id="168990" name="Line 30"/>
          <p:cNvSpPr>
            <a:spLocks noChangeShapeType="1"/>
          </p:cNvSpPr>
          <p:nvPr/>
        </p:nvSpPr>
        <p:spPr bwMode="auto">
          <a:xfrm flipV="1">
            <a:off x="935038" y="3498850"/>
            <a:ext cx="617537" cy="598488"/>
          </a:xfrm>
          <a:prstGeom prst="line">
            <a:avLst/>
          </a:prstGeom>
          <a:noFill/>
          <a:ln w="9525">
            <a:solidFill>
              <a:schemeClr val="tx1"/>
            </a:solidFill>
            <a:round/>
            <a:headEnd/>
            <a:tailEnd/>
          </a:ln>
        </p:spPr>
        <p:txBody>
          <a:bodyPr wrap="none" lIns="0" tIns="0" rIns="0" bIns="0" anchor="ctr"/>
          <a:lstStyle/>
          <a:p>
            <a:endParaRPr lang="de-DE"/>
          </a:p>
        </p:txBody>
      </p:sp>
      <p:sp>
        <p:nvSpPr>
          <p:cNvPr id="168991" name="Line 31"/>
          <p:cNvSpPr>
            <a:spLocks noChangeShapeType="1"/>
          </p:cNvSpPr>
          <p:nvPr/>
        </p:nvSpPr>
        <p:spPr bwMode="auto">
          <a:xfrm flipH="1" flipV="1">
            <a:off x="2101850" y="3498850"/>
            <a:ext cx="1016000" cy="571500"/>
          </a:xfrm>
          <a:prstGeom prst="line">
            <a:avLst/>
          </a:prstGeom>
          <a:noFill/>
          <a:ln w="9525">
            <a:solidFill>
              <a:schemeClr val="tx1"/>
            </a:solidFill>
            <a:round/>
            <a:headEnd/>
            <a:tailEnd/>
          </a:ln>
        </p:spPr>
        <p:txBody>
          <a:bodyPr wrap="none" lIns="0" tIns="0" rIns="0" bIns="0" anchor="ctr"/>
          <a:lstStyle/>
          <a:p>
            <a:endParaRPr lang="de-DE"/>
          </a:p>
        </p:txBody>
      </p:sp>
      <p:sp>
        <p:nvSpPr>
          <p:cNvPr id="168992" name="Line 32"/>
          <p:cNvSpPr>
            <a:spLocks noChangeShapeType="1"/>
          </p:cNvSpPr>
          <p:nvPr/>
        </p:nvSpPr>
        <p:spPr bwMode="auto">
          <a:xfrm flipH="1" flipV="1">
            <a:off x="2584450" y="3497263"/>
            <a:ext cx="877888" cy="569912"/>
          </a:xfrm>
          <a:prstGeom prst="line">
            <a:avLst/>
          </a:prstGeom>
          <a:noFill/>
          <a:ln w="9525">
            <a:solidFill>
              <a:schemeClr val="tx1"/>
            </a:solidFill>
            <a:round/>
            <a:headEnd/>
            <a:tailEnd/>
          </a:ln>
        </p:spPr>
        <p:txBody>
          <a:bodyPr wrap="none" lIns="0" tIns="0" rIns="0" bIns="0" anchor="ctr"/>
          <a:lstStyle/>
          <a:p>
            <a:endParaRPr lang="de-DE"/>
          </a:p>
        </p:txBody>
      </p:sp>
      <p:grpSp>
        <p:nvGrpSpPr>
          <p:cNvPr id="12304" name="Group 33"/>
          <p:cNvGrpSpPr>
            <a:grpSpLocks/>
          </p:cNvGrpSpPr>
          <p:nvPr/>
        </p:nvGrpSpPr>
        <p:grpSpPr bwMode="auto">
          <a:xfrm rot="-5400000">
            <a:off x="1458119" y="2101057"/>
            <a:ext cx="739775" cy="2211387"/>
            <a:chOff x="1511" y="2206"/>
            <a:chExt cx="482" cy="1439"/>
          </a:xfrm>
        </p:grpSpPr>
        <p:grpSp>
          <p:nvGrpSpPr>
            <p:cNvPr id="12332" name="Group 34"/>
            <p:cNvGrpSpPr>
              <a:grpSpLocks/>
            </p:cNvGrpSpPr>
            <p:nvPr/>
          </p:nvGrpSpPr>
          <p:grpSpPr bwMode="auto">
            <a:xfrm rot="5400000">
              <a:off x="1058" y="2711"/>
              <a:ext cx="1439" cy="430"/>
              <a:chOff x="2058" y="1008"/>
              <a:chExt cx="1923" cy="575"/>
            </a:xfrm>
          </p:grpSpPr>
          <p:sp>
            <p:nvSpPr>
              <p:cNvPr id="12337" name="AutoShape 35"/>
              <p:cNvSpPr>
                <a:spLocks noChangeArrowheads="1"/>
              </p:cNvSpPr>
              <p:nvPr/>
            </p:nvSpPr>
            <p:spPr bwMode="auto">
              <a:xfrm>
                <a:off x="2058" y="1008"/>
                <a:ext cx="1924" cy="576"/>
              </a:xfrm>
              <a:prstGeom prst="roundRect">
                <a:avLst>
                  <a:gd name="adj" fmla="val 171"/>
                </a:avLst>
              </a:prstGeom>
              <a:solidFill>
                <a:schemeClr val="tx1"/>
              </a:solidFill>
              <a:ln w="12573">
                <a:solidFill>
                  <a:srgbClr val="000000"/>
                </a:solidFill>
                <a:round/>
                <a:headEnd/>
                <a:tailEnd/>
              </a:ln>
            </p:spPr>
            <p:txBody>
              <a:bodyPr wrap="none" anchor="ctr"/>
              <a:lstStyle/>
              <a:p>
                <a:endParaRPr lang="de-DE"/>
              </a:p>
            </p:txBody>
          </p:sp>
          <p:sp>
            <p:nvSpPr>
              <p:cNvPr id="12338" name="AutoShape 36"/>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SUT</a:t>
                </a:r>
              </a:p>
            </p:txBody>
          </p:sp>
        </p:grpSp>
        <p:sp>
          <p:nvSpPr>
            <p:cNvPr id="12333" name="Oval 37"/>
            <p:cNvSpPr>
              <a:spLocks noChangeArrowheads="1"/>
            </p:cNvSpPr>
            <p:nvPr/>
          </p:nvSpPr>
          <p:spPr bwMode="auto">
            <a:xfrm rot="5400000">
              <a:off x="1468" y="3378"/>
              <a:ext cx="195" cy="108"/>
            </a:xfrm>
            <a:prstGeom prst="ellipse">
              <a:avLst/>
            </a:prstGeom>
            <a:solidFill>
              <a:srgbClr val="676767"/>
            </a:solidFill>
            <a:ln w="12600">
              <a:solidFill>
                <a:srgbClr val="000000"/>
              </a:solidFill>
              <a:round/>
              <a:headEnd/>
              <a:tailEnd/>
            </a:ln>
          </p:spPr>
          <p:txBody>
            <a:bodyPr wrap="none" anchor="ctr"/>
            <a:lstStyle/>
            <a:p>
              <a:endParaRPr lang="de-DE"/>
            </a:p>
          </p:txBody>
        </p:sp>
        <p:sp>
          <p:nvSpPr>
            <p:cNvPr id="12334" name="Oval 38"/>
            <p:cNvSpPr>
              <a:spLocks noChangeArrowheads="1"/>
            </p:cNvSpPr>
            <p:nvPr/>
          </p:nvSpPr>
          <p:spPr bwMode="auto">
            <a:xfrm rot="5400000">
              <a:off x="1468" y="3040"/>
              <a:ext cx="195" cy="108"/>
            </a:xfrm>
            <a:prstGeom prst="ellipse">
              <a:avLst/>
            </a:prstGeom>
            <a:solidFill>
              <a:srgbClr val="676767"/>
            </a:solidFill>
            <a:ln w="6350">
              <a:solidFill>
                <a:srgbClr val="000000"/>
              </a:solidFill>
              <a:round/>
              <a:headEnd/>
              <a:tailEnd/>
            </a:ln>
          </p:spPr>
          <p:txBody>
            <a:bodyPr wrap="none" anchor="ctr"/>
            <a:lstStyle/>
            <a:p>
              <a:endParaRPr lang="de-DE"/>
            </a:p>
          </p:txBody>
        </p:sp>
        <p:sp>
          <p:nvSpPr>
            <p:cNvPr id="12335" name="Oval 39"/>
            <p:cNvSpPr>
              <a:spLocks noChangeArrowheads="1"/>
            </p:cNvSpPr>
            <p:nvPr/>
          </p:nvSpPr>
          <p:spPr bwMode="auto">
            <a:xfrm rot="5400000">
              <a:off x="1467" y="2696"/>
              <a:ext cx="195" cy="108"/>
            </a:xfrm>
            <a:prstGeom prst="ellipse">
              <a:avLst/>
            </a:prstGeom>
            <a:solidFill>
              <a:srgbClr val="676767"/>
            </a:solidFill>
            <a:ln w="12600">
              <a:solidFill>
                <a:srgbClr val="000000"/>
              </a:solidFill>
              <a:round/>
              <a:headEnd/>
              <a:tailEnd/>
            </a:ln>
          </p:spPr>
          <p:txBody>
            <a:bodyPr wrap="none" anchor="ctr"/>
            <a:lstStyle/>
            <a:p>
              <a:endParaRPr lang="de-DE"/>
            </a:p>
          </p:txBody>
        </p:sp>
        <p:sp>
          <p:nvSpPr>
            <p:cNvPr id="12336" name="Oval 40"/>
            <p:cNvSpPr>
              <a:spLocks noChangeArrowheads="1"/>
            </p:cNvSpPr>
            <p:nvPr/>
          </p:nvSpPr>
          <p:spPr bwMode="auto">
            <a:xfrm rot="5400000">
              <a:off x="1468" y="2363"/>
              <a:ext cx="194" cy="108"/>
            </a:xfrm>
            <a:prstGeom prst="ellipse">
              <a:avLst/>
            </a:prstGeom>
            <a:solidFill>
              <a:srgbClr val="676767"/>
            </a:solidFill>
            <a:ln w="12600">
              <a:solidFill>
                <a:srgbClr val="000000"/>
              </a:solidFill>
              <a:round/>
              <a:headEnd/>
              <a:tailEnd/>
            </a:ln>
          </p:spPr>
          <p:txBody>
            <a:bodyPr wrap="none" anchor="ctr"/>
            <a:lstStyle/>
            <a:p>
              <a:endParaRPr lang="de-DE"/>
            </a:p>
          </p:txBody>
        </p:sp>
      </p:grpSp>
      <p:grpSp>
        <p:nvGrpSpPr>
          <p:cNvPr id="9" name="Group 41"/>
          <p:cNvGrpSpPr>
            <a:grpSpLocks/>
          </p:cNvGrpSpPr>
          <p:nvPr/>
        </p:nvGrpSpPr>
        <p:grpSpPr bwMode="auto">
          <a:xfrm>
            <a:off x="1514475" y="4098925"/>
            <a:ext cx="1270000" cy="498475"/>
            <a:chOff x="882" y="2361"/>
            <a:chExt cx="800" cy="314"/>
          </a:xfrm>
        </p:grpSpPr>
        <p:grpSp>
          <p:nvGrpSpPr>
            <p:cNvPr id="12327" name="Group 42"/>
            <p:cNvGrpSpPr>
              <a:grpSpLocks/>
            </p:cNvGrpSpPr>
            <p:nvPr/>
          </p:nvGrpSpPr>
          <p:grpSpPr bwMode="auto">
            <a:xfrm>
              <a:off x="953" y="2361"/>
              <a:ext cx="682" cy="314"/>
              <a:chOff x="2526" y="2160"/>
              <a:chExt cx="1351" cy="623"/>
            </a:xfrm>
          </p:grpSpPr>
          <p:sp>
            <p:nvSpPr>
              <p:cNvPr id="12330" name="AutoShape 43"/>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2331" name="AutoShape 44"/>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MTC</a:t>
                </a:r>
              </a:p>
            </p:txBody>
          </p:sp>
        </p:grpSp>
        <p:sp>
          <p:nvSpPr>
            <p:cNvPr id="12328" name="Oval 45"/>
            <p:cNvSpPr>
              <a:spLocks noChangeArrowheads="1"/>
            </p:cNvSpPr>
            <p:nvPr/>
          </p:nvSpPr>
          <p:spPr bwMode="auto">
            <a:xfrm>
              <a:off x="1556"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29" name="Oval 46"/>
            <p:cNvSpPr>
              <a:spLocks noChangeArrowheads="1"/>
            </p:cNvSpPr>
            <p:nvPr/>
          </p:nvSpPr>
          <p:spPr bwMode="auto">
            <a:xfrm>
              <a:off x="882"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1" name="Group 47"/>
          <p:cNvGrpSpPr>
            <a:grpSpLocks/>
          </p:cNvGrpSpPr>
          <p:nvPr/>
        </p:nvGrpSpPr>
        <p:grpSpPr bwMode="auto">
          <a:xfrm>
            <a:off x="204788" y="4041775"/>
            <a:ext cx="1157287" cy="554038"/>
            <a:chOff x="57" y="2325"/>
            <a:chExt cx="729" cy="349"/>
          </a:xfrm>
        </p:grpSpPr>
        <p:grpSp>
          <p:nvGrpSpPr>
            <p:cNvPr id="12321" name="Group 48"/>
            <p:cNvGrpSpPr>
              <a:grpSpLocks/>
            </p:cNvGrpSpPr>
            <p:nvPr/>
          </p:nvGrpSpPr>
          <p:grpSpPr bwMode="auto">
            <a:xfrm>
              <a:off x="57" y="2360"/>
              <a:ext cx="682" cy="314"/>
              <a:chOff x="2526" y="2160"/>
              <a:chExt cx="1351" cy="623"/>
            </a:xfrm>
          </p:grpSpPr>
          <p:sp>
            <p:nvSpPr>
              <p:cNvPr id="12325" name="AutoShape 49"/>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2326" name="AutoShape 50"/>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PTC</a:t>
                </a:r>
              </a:p>
            </p:txBody>
          </p:sp>
        </p:grpSp>
        <p:sp>
          <p:nvSpPr>
            <p:cNvPr id="12322" name="Oval 51"/>
            <p:cNvSpPr>
              <a:spLocks noChangeArrowheads="1"/>
            </p:cNvSpPr>
            <p:nvPr/>
          </p:nvSpPr>
          <p:spPr bwMode="auto">
            <a:xfrm>
              <a:off x="660" y="2469"/>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23" name="Oval 52"/>
            <p:cNvSpPr>
              <a:spLocks noChangeArrowheads="1"/>
            </p:cNvSpPr>
            <p:nvPr/>
          </p:nvSpPr>
          <p:spPr bwMode="auto">
            <a:xfrm>
              <a:off x="460" y="2325"/>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24" name="Oval 53"/>
            <p:cNvSpPr>
              <a:spLocks noChangeArrowheads="1"/>
            </p:cNvSpPr>
            <p:nvPr/>
          </p:nvSpPr>
          <p:spPr bwMode="auto">
            <a:xfrm>
              <a:off x="251" y="2325"/>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 name="Group 54"/>
          <p:cNvGrpSpPr>
            <a:grpSpLocks/>
          </p:cNvGrpSpPr>
          <p:nvPr/>
        </p:nvGrpSpPr>
        <p:grpSpPr bwMode="auto">
          <a:xfrm>
            <a:off x="3001963" y="3957638"/>
            <a:ext cx="1216025" cy="588962"/>
            <a:chOff x="4904" y="2433"/>
            <a:chExt cx="766" cy="371"/>
          </a:xfrm>
        </p:grpSpPr>
        <p:grpSp>
          <p:nvGrpSpPr>
            <p:cNvPr id="12314" name="Group 55"/>
            <p:cNvGrpSpPr>
              <a:grpSpLocks/>
            </p:cNvGrpSpPr>
            <p:nvPr/>
          </p:nvGrpSpPr>
          <p:grpSpPr bwMode="auto">
            <a:xfrm>
              <a:off x="4935" y="2433"/>
              <a:ext cx="735" cy="371"/>
              <a:chOff x="1737" y="2930"/>
              <a:chExt cx="735" cy="371"/>
            </a:xfrm>
          </p:grpSpPr>
          <p:sp>
            <p:nvSpPr>
              <p:cNvPr id="12318" name="AutoShape 56"/>
              <p:cNvSpPr>
                <a:spLocks noChangeArrowheads="1"/>
              </p:cNvSpPr>
              <p:nvPr/>
            </p:nvSpPr>
            <p:spPr bwMode="auto">
              <a:xfrm>
                <a:off x="1821" y="2930"/>
                <a:ext cx="651" cy="302"/>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2319" name="AutoShape 57"/>
              <p:cNvSpPr>
                <a:spLocks noChangeArrowheads="1"/>
              </p:cNvSpPr>
              <p:nvPr/>
            </p:nvSpPr>
            <p:spPr bwMode="auto">
              <a:xfrm>
                <a:off x="1779" y="2968"/>
                <a:ext cx="651" cy="300"/>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2320" name="AutoShape 58"/>
              <p:cNvSpPr>
                <a:spLocks noChangeArrowheads="1"/>
              </p:cNvSpPr>
              <p:nvPr/>
            </p:nvSpPr>
            <p:spPr bwMode="auto">
              <a:xfrm>
                <a:off x="1737" y="3000"/>
                <a:ext cx="652" cy="301"/>
              </a:xfrm>
              <a:prstGeom prst="roundRect">
                <a:avLst>
                  <a:gd name="adj" fmla="val 157"/>
                </a:avLst>
              </a:prstGeom>
              <a:solidFill>
                <a:srgbClr val="9E1A38"/>
              </a:solidFill>
              <a:ln w="12573">
                <a:solidFill>
                  <a:schemeClr val="tx1"/>
                </a:solidFill>
                <a:round/>
                <a:headEnd/>
                <a:tailEnd/>
              </a:ln>
            </p:spPr>
            <p:txBody>
              <a:bodyPr wrap="none" anchor="ctr"/>
              <a:lstStyle/>
              <a:p>
                <a:pPr algn="ctr"/>
                <a:r>
                  <a:rPr lang="de-DE" sz="2000">
                    <a:solidFill>
                      <a:schemeClr val="bg1"/>
                    </a:solidFill>
                  </a:rPr>
                  <a:t>TC</a:t>
                </a:r>
                <a:endParaRPr lang="en-US" sz="2000">
                  <a:solidFill>
                    <a:schemeClr val="bg1"/>
                  </a:solidFill>
                </a:endParaRPr>
              </a:p>
            </p:txBody>
          </p:sp>
        </p:grpSp>
        <p:sp>
          <p:nvSpPr>
            <p:cNvPr id="12315" name="Oval 59"/>
            <p:cNvSpPr>
              <a:spLocks noChangeArrowheads="1"/>
            </p:cNvSpPr>
            <p:nvPr/>
          </p:nvSpPr>
          <p:spPr bwMode="auto">
            <a:xfrm>
              <a:off x="5021" y="2471"/>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16" name="Oval 60"/>
            <p:cNvSpPr>
              <a:spLocks noChangeArrowheads="1"/>
            </p:cNvSpPr>
            <p:nvPr/>
          </p:nvSpPr>
          <p:spPr bwMode="auto">
            <a:xfrm>
              <a:off x="5247" y="2471"/>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17" name="Oval 61"/>
            <p:cNvSpPr>
              <a:spLocks noChangeArrowheads="1"/>
            </p:cNvSpPr>
            <p:nvPr/>
          </p:nvSpPr>
          <p:spPr bwMode="auto">
            <a:xfrm>
              <a:off x="4904" y="2600"/>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5" name="Group 62"/>
          <p:cNvGrpSpPr>
            <a:grpSpLocks/>
          </p:cNvGrpSpPr>
          <p:nvPr/>
        </p:nvGrpSpPr>
        <p:grpSpPr bwMode="auto">
          <a:xfrm>
            <a:off x="2916238" y="4067175"/>
            <a:ext cx="1120775" cy="523875"/>
            <a:chOff x="3792" y="3570"/>
            <a:chExt cx="706" cy="330"/>
          </a:xfrm>
        </p:grpSpPr>
        <p:sp>
          <p:nvSpPr>
            <p:cNvPr id="12310" name="AutoShape 63"/>
            <p:cNvSpPr>
              <a:spLocks noChangeArrowheads="1"/>
            </p:cNvSpPr>
            <p:nvPr/>
          </p:nvSpPr>
          <p:spPr bwMode="auto">
            <a:xfrm>
              <a:off x="3846" y="3599"/>
              <a:ext cx="652" cy="301"/>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TCs</a:t>
              </a:r>
            </a:p>
          </p:txBody>
        </p:sp>
        <p:sp>
          <p:nvSpPr>
            <p:cNvPr id="12311" name="Oval 64"/>
            <p:cNvSpPr>
              <a:spLocks noChangeArrowheads="1"/>
            </p:cNvSpPr>
            <p:nvPr/>
          </p:nvSpPr>
          <p:spPr bwMode="auto">
            <a:xfrm>
              <a:off x="3909" y="3570"/>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12" name="Oval 65"/>
            <p:cNvSpPr>
              <a:spLocks noChangeArrowheads="1"/>
            </p:cNvSpPr>
            <p:nvPr/>
          </p:nvSpPr>
          <p:spPr bwMode="auto">
            <a:xfrm>
              <a:off x="4135" y="3570"/>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2313" name="Oval 66"/>
            <p:cNvSpPr>
              <a:spLocks noChangeArrowheads="1"/>
            </p:cNvSpPr>
            <p:nvPr/>
          </p:nvSpPr>
          <p:spPr bwMode="auto">
            <a:xfrm>
              <a:off x="3792" y="3699"/>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sp>
        <p:nvSpPr>
          <p:cNvPr id="12309" name="Rectangle 67"/>
          <p:cNvSpPr>
            <a:spLocks noGrp="1" noChangeArrowheads="1"/>
          </p:cNvSpPr>
          <p:nvPr>
            <p:ph type="title"/>
          </p:nvPr>
        </p:nvSpPr>
        <p:spPr/>
        <p:txBody>
          <a:bodyPr/>
          <a:lstStyle/>
          <a:p>
            <a:pPr eaLnBrk="1" hangingPunct="1"/>
            <a:r>
              <a:rPr lang="en-US" sz="3000" smtClean="0"/>
              <a:t>Multiple Test Components Running </a:t>
            </a:r>
            <a:br>
              <a:rPr lang="en-US" sz="3000" smtClean="0"/>
            </a:br>
            <a:r>
              <a:rPr lang="en-US" sz="3000" smtClean="0"/>
              <a:t>on Multiple Test Devices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8987"/>
                                        </p:tgtEl>
                                      </p:cBhvr>
                                    </p:animEffect>
                                    <p:set>
                                      <p:cBhvr>
                                        <p:cTn id="7" dur="1" fill="hold">
                                          <p:stCondLst>
                                            <p:cond delay="499"/>
                                          </p:stCondLst>
                                        </p:cTn>
                                        <p:tgtEl>
                                          <p:spTgt spid="16898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68988"/>
                                        </p:tgtEl>
                                      </p:cBhvr>
                                    </p:animEffect>
                                    <p:set>
                                      <p:cBhvr>
                                        <p:cTn id="10" dur="1" fill="hold">
                                          <p:stCondLst>
                                            <p:cond delay="499"/>
                                          </p:stCondLst>
                                        </p:cTn>
                                        <p:tgtEl>
                                          <p:spTgt spid="168988"/>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68990"/>
                                        </p:tgtEl>
                                      </p:cBhvr>
                                    </p:animEffect>
                                    <p:set>
                                      <p:cBhvr>
                                        <p:cTn id="13" dur="1" fill="hold">
                                          <p:stCondLst>
                                            <p:cond delay="499"/>
                                          </p:stCondLst>
                                        </p:cTn>
                                        <p:tgtEl>
                                          <p:spTgt spid="168990"/>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168989"/>
                                        </p:tgtEl>
                                      </p:cBhvr>
                                    </p:animEffect>
                                    <p:set>
                                      <p:cBhvr>
                                        <p:cTn id="16" dur="1" fill="hold">
                                          <p:stCondLst>
                                            <p:cond delay="499"/>
                                          </p:stCondLst>
                                        </p:cTn>
                                        <p:tgtEl>
                                          <p:spTgt spid="168989"/>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168991"/>
                                        </p:tgtEl>
                                      </p:cBhvr>
                                    </p:animEffect>
                                    <p:set>
                                      <p:cBhvr>
                                        <p:cTn id="19" dur="1" fill="hold">
                                          <p:stCondLst>
                                            <p:cond delay="499"/>
                                          </p:stCondLst>
                                        </p:cTn>
                                        <p:tgtEl>
                                          <p:spTgt spid="168991"/>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168992"/>
                                        </p:tgtEl>
                                      </p:cBhvr>
                                    </p:animEffect>
                                    <p:set>
                                      <p:cBhvr>
                                        <p:cTn id="22" dur="1" fill="hold">
                                          <p:stCondLst>
                                            <p:cond delay="499"/>
                                          </p:stCondLst>
                                        </p:cTn>
                                        <p:tgtEl>
                                          <p:spTgt spid="168992"/>
                                        </p:tgtEl>
                                        <p:attrNameLst>
                                          <p:attrName>style.visibility</p:attrName>
                                        </p:attrNameLst>
                                      </p:cBhvr>
                                      <p:to>
                                        <p:strVal val="hidden"/>
                                      </p:to>
                                    </p:set>
                                  </p:childTnLst>
                                </p:cTn>
                              </p:par>
                            </p:childTnLst>
                          </p:cTn>
                        </p:par>
                        <p:par>
                          <p:cTn id="23" fill="hold">
                            <p:stCondLst>
                              <p:cond delay="500"/>
                            </p:stCondLst>
                            <p:childTnLst>
                              <p:par>
                                <p:cTn id="24" presetID="0" presetClass="path" presetSubtype="0" accel="50000" decel="50000" fill="hold" nodeType="afterEffect">
                                  <p:stCondLst>
                                    <p:cond delay="0"/>
                                  </p:stCondLst>
                                  <p:childTnLst>
                                    <p:animMotion origin="layout" path="M -5.55556E-7 -1.85185E-6 L 0.49688 -0.26088 " pathEditMode="relative" ptsTypes="AA">
                                      <p:cBhvr>
                                        <p:cTn id="25" dur="2000" fill="hold"/>
                                        <p:tgtEl>
                                          <p:spTgt spid="9"/>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2.77778E-7 -7.40741E-7 L 0.45816 -0.00625 " pathEditMode="relative" rAng="0" ptsTypes="AA">
                                      <p:cBhvr>
                                        <p:cTn id="27" dur="2000" fill="hold"/>
                                        <p:tgtEl>
                                          <p:spTgt spid="11"/>
                                        </p:tgtEl>
                                        <p:attrNameLst>
                                          <p:attrName>ppt_x</p:attrName>
                                          <p:attrName>ppt_y</p:attrName>
                                        </p:attrNameLst>
                                      </p:cBhvr>
                                      <p:rCtr x="229" y="-3"/>
                                    </p:animMotion>
                                  </p:childTnLst>
                                </p:cTn>
                              </p:par>
                              <p:par>
                                <p:cTn id="28" presetID="0" presetClass="path" presetSubtype="0" accel="50000" decel="50000" fill="hold" nodeType="withEffect">
                                  <p:stCondLst>
                                    <p:cond delay="0"/>
                                  </p:stCondLst>
                                  <p:childTnLst>
                                    <p:animMotion origin="layout" path="M 0.0118 0.00278 L 0.35173 0.24931 " pathEditMode="relative" rAng="0" ptsTypes="AA">
                                      <p:cBhvr>
                                        <p:cTn id="29" dur="2000" fill="hold"/>
                                        <p:tgtEl>
                                          <p:spTgt spid="15"/>
                                        </p:tgtEl>
                                        <p:attrNameLst>
                                          <p:attrName>ppt_x</p:attrName>
                                          <p:attrName>ppt_y</p:attrName>
                                        </p:attrNameLst>
                                      </p:cBhvr>
                                      <p:rCtr x="170" y="123"/>
                                    </p:animMotion>
                                  </p:childTnLst>
                                </p:cTn>
                              </p:par>
                              <p:par>
                                <p:cTn id="30" presetID="63" presetClass="path" presetSubtype="0" accel="50000" decel="50000" fill="hold" nodeType="withEffect">
                                  <p:stCondLst>
                                    <p:cond delay="0"/>
                                  </p:stCondLst>
                                  <p:childTnLst>
                                    <p:animMotion origin="layout" path="M -1.66667E-6 1.48148E-6 L 0.5375 1.48148E-6 " pathEditMode="relative" rAng="0" ptsTypes="AA">
                                      <p:cBhvr>
                                        <p:cTn id="31" dur="2000" fill="hold"/>
                                        <p:tgtEl>
                                          <p:spTgt spid="13"/>
                                        </p:tgtEl>
                                        <p:attrNameLst>
                                          <p:attrName>ppt_x</p:attrName>
                                          <p:attrName>ppt_y</p:attrName>
                                        </p:attrNameLst>
                                      </p:cBhvr>
                                      <p:rCtr x="269" y="0"/>
                                    </p:animMotion>
                                  </p:childTnLst>
                                </p:cTn>
                              </p:par>
                              <p:par>
                                <p:cTn id="32" presetID="1" presetClass="exit" presetSubtype="0" fill="hold" grpId="0" nodeType="withEffect">
                                  <p:stCondLst>
                                    <p:cond delay="0"/>
                                  </p:stCondLst>
                                  <p:childTnLst>
                                    <p:set>
                                      <p:cBhvr>
                                        <p:cTn id="33" dur="1" fill="hold">
                                          <p:stCondLst>
                                            <p:cond delay="0"/>
                                          </p:stCondLst>
                                        </p:cTn>
                                        <p:tgtEl>
                                          <p:spTgt spid="168986"/>
                                        </p:tgtEl>
                                        <p:attrNameLst>
                                          <p:attrName>style.visibility</p:attrName>
                                        </p:attrNameLst>
                                      </p:cBhvr>
                                      <p:to>
                                        <p:strVal val="hidden"/>
                                      </p:to>
                                    </p:set>
                                  </p:childTnLst>
                                </p:cTn>
                              </p:par>
                              <p:par>
                                <p:cTn id="34" presetID="10" presetClass="exit" presetSubtype="0" fill="hold" grpId="0" nodeType="withEffect">
                                  <p:stCondLst>
                                    <p:cond delay="700"/>
                                  </p:stCondLst>
                                  <p:childTnLst>
                                    <p:animEffect transition="out" filter="fade">
                                      <p:cBhvr>
                                        <p:cTn id="35" dur="1800"/>
                                        <p:tgtEl>
                                          <p:spTgt spid="168978"/>
                                        </p:tgtEl>
                                      </p:cBhvr>
                                    </p:animEffect>
                                    <p:set>
                                      <p:cBhvr>
                                        <p:cTn id="36" dur="1" fill="hold">
                                          <p:stCondLst>
                                            <p:cond delay="1799"/>
                                          </p:stCondLst>
                                        </p:cTn>
                                        <p:tgtEl>
                                          <p:spTgt spid="168978"/>
                                        </p:tgtEl>
                                        <p:attrNameLst>
                                          <p:attrName>style.visibility</p:attrName>
                                        </p:attrNameLst>
                                      </p:cBhvr>
                                      <p:to>
                                        <p:strVal val="hidden"/>
                                      </p:to>
                                    </p:set>
                                  </p:childTnLst>
                                </p:cTn>
                              </p:par>
                              <p:par>
                                <p:cTn id="37" presetID="10" presetClass="exit" presetSubtype="0" fill="hold" grpId="0" nodeType="withEffect">
                                  <p:stCondLst>
                                    <p:cond delay="700"/>
                                  </p:stCondLst>
                                  <p:childTnLst>
                                    <p:animEffect transition="out" filter="fade">
                                      <p:cBhvr>
                                        <p:cTn id="38" dur="1800"/>
                                        <p:tgtEl>
                                          <p:spTgt spid="168977"/>
                                        </p:tgtEl>
                                      </p:cBhvr>
                                    </p:animEffect>
                                    <p:set>
                                      <p:cBhvr>
                                        <p:cTn id="39" dur="1" fill="hold">
                                          <p:stCondLst>
                                            <p:cond delay="1799"/>
                                          </p:stCondLst>
                                        </p:cTn>
                                        <p:tgtEl>
                                          <p:spTgt spid="168977"/>
                                        </p:tgtEl>
                                        <p:attrNameLst>
                                          <p:attrName>style.visibility</p:attrName>
                                        </p:attrNameLst>
                                      </p:cBhvr>
                                      <p:to>
                                        <p:strVal val="hidden"/>
                                      </p:to>
                                    </p:set>
                                  </p:childTnLst>
                                </p:cTn>
                              </p:par>
                              <p:par>
                                <p:cTn id="40" presetID="10" presetClass="exit" presetSubtype="0" fill="hold" grpId="0" nodeType="withEffect">
                                  <p:stCondLst>
                                    <p:cond delay="700"/>
                                  </p:stCondLst>
                                  <p:childTnLst>
                                    <p:animEffect transition="out" filter="fade">
                                      <p:cBhvr>
                                        <p:cTn id="41" dur="1800"/>
                                        <p:tgtEl>
                                          <p:spTgt spid="168979"/>
                                        </p:tgtEl>
                                      </p:cBhvr>
                                    </p:animEffect>
                                    <p:set>
                                      <p:cBhvr>
                                        <p:cTn id="42" dur="1" fill="hold">
                                          <p:stCondLst>
                                            <p:cond delay="1799"/>
                                          </p:stCondLst>
                                        </p:cTn>
                                        <p:tgtEl>
                                          <p:spTgt spid="168979"/>
                                        </p:tgtEl>
                                        <p:attrNameLst>
                                          <p:attrName>style.visibility</p:attrName>
                                        </p:attrNameLst>
                                      </p:cBhvr>
                                      <p:to>
                                        <p:strVal val="hidden"/>
                                      </p:to>
                                    </p:set>
                                  </p:childTnLst>
                                </p:cTn>
                              </p:par>
                              <p:par>
                                <p:cTn id="43" presetID="10" presetClass="exit" presetSubtype="0" fill="hold" grpId="0" nodeType="withEffect">
                                  <p:stCondLst>
                                    <p:cond delay="700"/>
                                  </p:stCondLst>
                                  <p:childTnLst>
                                    <p:animEffect transition="out" filter="fade">
                                      <p:cBhvr>
                                        <p:cTn id="44" dur="1800"/>
                                        <p:tgtEl>
                                          <p:spTgt spid="168976"/>
                                        </p:tgtEl>
                                      </p:cBhvr>
                                    </p:animEffect>
                                    <p:set>
                                      <p:cBhvr>
                                        <p:cTn id="45" dur="1" fill="hold">
                                          <p:stCondLst>
                                            <p:cond delay="1799"/>
                                          </p:stCondLst>
                                        </p:cTn>
                                        <p:tgtEl>
                                          <p:spTgt spid="1689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76" grpId="0" animBg="1"/>
      <p:bldP spid="168977" grpId="0" animBg="1"/>
      <p:bldP spid="168978" grpId="0" animBg="1"/>
      <p:bldP spid="168979" grpId="0" animBg="1"/>
      <p:bldP spid="168986" grpId="0"/>
      <p:bldP spid="168987" grpId="0" animBg="1"/>
      <p:bldP spid="168988" grpId="0" animBg="1"/>
      <p:bldP spid="168989" grpId="0" animBg="1"/>
      <p:bldP spid="168990" grpId="0" animBg="1"/>
      <p:bldP spid="168991" grpId="0" animBg="1"/>
      <p:bldP spid="1689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Oval 2"/>
          <p:cNvSpPr>
            <a:spLocks noChangeArrowheads="1"/>
          </p:cNvSpPr>
          <p:nvPr/>
        </p:nvSpPr>
        <p:spPr bwMode="auto">
          <a:xfrm>
            <a:off x="4821238" y="2452688"/>
            <a:ext cx="3636962" cy="3638550"/>
          </a:xfrm>
          <a:prstGeom prst="ellipse">
            <a:avLst/>
          </a:prstGeom>
          <a:noFill/>
          <a:ln w="57150">
            <a:solidFill>
              <a:srgbClr val="BE1E46"/>
            </a:solidFill>
            <a:prstDash val="lgDash"/>
            <a:round/>
            <a:headEnd/>
            <a:tailEnd/>
          </a:ln>
        </p:spPr>
        <p:txBody>
          <a:bodyPr wrap="none" lIns="0" tIns="0" rIns="0" bIns="0" anchor="ctr"/>
          <a:lstStyle/>
          <a:p>
            <a:endParaRPr lang="de-DE"/>
          </a:p>
        </p:txBody>
      </p:sp>
      <p:grpSp>
        <p:nvGrpSpPr>
          <p:cNvPr id="13315" name="Group 3"/>
          <p:cNvGrpSpPr>
            <a:grpSpLocks/>
          </p:cNvGrpSpPr>
          <p:nvPr/>
        </p:nvGrpSpPr>
        <p:grpSpPr bwMode="auto">
          <a:xfrm>
            <a:off x="5662613" y="3295650"/>
            <a:ext cx="1954212" cy="1954213"/>
            <a:chOff x="1165" y="1821"/>
            <a:chExt cx="1090" cy="1090"/>
          </a:xfrm>
        </p:grpSpPr>
        <p:grpSp>
          <p:nvGrpSpPr>
            <p:cNvPr id="13348" name="Group 4"/>
            <p:cNvGrpSpPr>
              <a:grpSpLocks/>
            </p:cNvGrpSpPr>
            <p:nvPr/>
          </p:nvGrpSpPr>
          <p:grpSpPr bwMode="auto">
            <a:xfrm>
              <a:off x="1281" y="1927"/>
              <a:ext cx="879" cy="881"/>
              <a:chOff x="1309" y="1927"/>
              <a:chExt cx="879" cy="881"/>
            </a:xfrm>
          </p:grpSpPr>
          <p:grpSp>
            <p:nvGrpSpPr>
              <p:cNvPr id="13354" name="Group 5"/>
              <p:cNvGrpSpPr>
                <a:grpSpLocks/>
              </p:cNvGrpSpPr>
              <p:nvPr/>
            </p:nvGrpSpPr>
            <p:grpSpPr bwMode="auto">
              <a:xfrm>
                <a:off x="1309" y="1927"/>
                <a:ext cx="879" cy="881"/>
                <a:chOff x="1309" y="1927"/>
                <a:chExt cx="879" cy="881"/>
              </a:xfrm>
            </p:grpSpPr>
            <p:sp>
              <p:nvSpPr>
                <p:cNvPr id="13357" name="Line 6"/>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3358" name="Line 7"/>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3359" name="Line 8"/>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3360" name="Line 9"/>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3355" name="Line 10"/>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3356" name="Line 11"/>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3349" name="Group 12"/>
            <p:cNvGrpSpPr>
              <a:grpSpLocks/>
            </p:cNvGrpSpPr>
            <p:nvPr/>
          </p:nvGrpSpPr>
          <p:grpSpPr bwMode="auto">
            <a:xfrm>
              <a:off x="1165" y="1821"/>
              <a:ext cx="1090" cy="1090"/>
              <a:chOff x="1165" y="1821"/>
              <a:chExt cx="1090" cy="1090"/>
            </a:xfrm>
          </p:grpSpPr>
          <p:pic>
            <p:nvPicPr>
              <p:cNvPr id="13350" name="Picture 13"/>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3351" name="Picture 14"/>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3352" name="Picture 15"/>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3353" name="Picture 16"/>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3316" name="Line 17"/>
          <p:cNvSpPr>
            <a:spLocks noChangeShapeType="1"/>
          </p:cNvSpPr>
          <p:nvPr/>
        </p:nvSpPr>
        <p:spPr bwMode="auto">
          <a:xfrm>
            <a:off x="531971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3317" name="Line 18"/>
          <p:cNvSpPr>
            <a:spLocks noChangeShapeType="1"/>
          </p:cNvSpPr>
          <p:nvPr/>
        </p:nvSpPr>
        <p:spPr bwMode="auto">
          <a:xfrm>
            <a:off x="762476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3318" name="Line 19"/>
          <p:cNvSpPr>
            <a:spLocks noChangeShapeType="1"/>
          </p:cNvSpPr>
          <p:nvPr/>
        </p:nvSpPr>
        <p:spPr bwMode="auto">
          <a:xfrm>
            <a:off x="6640513" y="284321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3319" name="Line 20"/>
          <p:cNvSpPr>
            <a:spLocks noChangeShapeType="1"/>
          </p:cNvSpPr>
          <p:nvPr/>
        </p:nvSpPr>
        <p:spPr bwMode="auto">
          <a:xfrm>
            <a:off x="6640513" y="524986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3320" name="Text Box 21"/>
          <p:cNvSpPr txBox="1">
            <a:spLocks noChangeArrowheads="1"/>
          </p:cNvSpPr>
          <p:nvPr/>
        </p:nvSpPr>
        <p:spPr bwMode="auto">
          <a:xfrm>
            <a:off x="5456238" y="1376363"/>
            <a:ext cx="2406650" cy="641350"/>
          </a:xfrm>
          <a:prstGeom prst="rect">
            <a:avLst/>
          </a:prstGeom>
          <a:noFill/>
          <a:ln w="9525">
            <a:noFill/>
            <a:miter lim="800000"/>
            <a:headEnd/>
            <a:tailEnd/>
          </a:ln>
        </p:spPr>
        <p:txBody>
          <a:bodyPr wrap="none">
            <a:spAutoFit/>
          </a:bodyPr>
          <a:lstStyle/>
          <a:p>
            <a:pPr algn="ctr"/>
            <a:r>
              <a:rPr lang="de-DE"/>
              <a:t>Physical configuration</a:t>
            </a:r>
          </a:p>
          <a:p>
            <a:pPr algn="ctr"/>
            <a:r>
              <a:rPr lang="de-DE"/>
              <a:t>with real test devices</a:t>
            </a:r>
          </a:p>
        </p:txBody>
      </p:sp>
      <p:grpSp>
        <p:nvGrpSpPr>
          <p:cNvPr id="13321" name="Group 22"/>
          <p:cNvGrpSpPr>
            <a:grpSpLocks/>
          </p:cNvGrpSpPr>
          <p:nvPr/>
        </p:nvGrpSpPr>
        <p:grpSpPr bwMode="auto">
          <a:xfrm>
            <a:off x="6048375" y="5762625"/>
            <a:ext cx="1120775" cy="523875"/>
            <a:chOff x="3792" y="3570"/>
            <a:chExt cx="706" cy="330"/>
          </a:xfrm>
        </p:grpSpPr>
        <p:sp>
          <p:nvSpPr>
            <p:cNvPr id="13344" name="AutoShape 23"/>
            <p:cNvSpPr>
              <a:spLocks noChangeArrowheads="1"/>
            </p:cNvSpPr>
            <p:nvPr/>
          </p:nvSpPr>
          <p:spPr bwMode="auto">
            <a:xfrm>
              <a:off x="3846" y="3599"/>
              <a:ext cx="652" cy="301"/>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TCs</a:t>
              </a:r>
            </a:p>
          </p:txBody>
        </p:sp>
        <p:sp>
          <p:nvSpPr>
            <p:cNvPr id="13345" name="Oval 24"/>
            <p:cNvSpPr>
              <a:spLocks noChangeArrowheads="1"/>
            </p:cNvSpPr>
            <p:nvPr/>
          </p:nvSpPr>
          <p:spPr bwMode="auto">
            <a:xfrm>
              <a:off x="3909" y="3570"/>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46" name="Oval 25"/>
            <p:cNvSpPr>
              <a:spLocks noChangeArrowheads="1"/>
            </p:cNvSpPr>
            <p:nvPr/>
          </p:nvSpPr>
          <p:spPr bwMode="auto">
            <a:xfrm>
              <a:off x="4135" y="3570"/>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47" name="Oval 26"/>
            <p:cNvSpPr>
              <a:spLocks noChangeArrowheads="1"/>
            </p:cNvSpPr>
            <p:nvPr/>
          </p:nvSpPr>
          <p:spPr bwMode="auto">
            <a:xfrm>
              <a:off x="3792" y="3699"/>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322" name="Group 27"/>
          <p:cNvGrpSpPr>
            <a:grpSpLocks/>
          </p:cNvGrpSpPr>
          <p:nvPr/>
        </p:nvGrpSpPr>
        <p:grpSpPr bwMode="auto">
          <a:xfrm>
            <a:off x="5973763" y="2292350"/>
            <a:ext cx="1270000" cy="498475"/>
            <a:chOff x="882" y="2361"/>
            <a:chExt cx="800" cy="314"/>
          </a:xfrm>
        </p:grpSpPr>
        <p:grpSp>
          <p:nvGrpSpPr>
            <p:cNvPr id="13339" name="Group 28"/>
            <p:cNvGrpSpPr>
              <a:grpSpLocks/>
            </p:cNvGrpSpPr>
            <p:nvPr/>
          </p:nvGrpSpPr>
          <p:grpSpPr bwMode="auto">
            <a:xfrm>
              <a:off x="953" y="2361"/>
              <a:ext cx="682" cy="314"/>
              <a:chOff x="2526" y="2160"/>
              <a:chExt cx="1351" cy="623"/>
            </a:xfrm>
          </p:grpSpPr>
          <p:sp>
            <p:nvSpPr>
              <p:cNvPr id="13342" name="AutoShape 29"/>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3343" name="AutoShape 30"/>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MTC</a:t>
                </a:r>
              </a:p>
            </p:txBody>
          </p:sp>
        </p:grpSp>
        <p:sp>
          <p:nvSpPr>
            <p:cNvPr id="13340" name="Oval 31"/>
            <p:cNvSpPr>
              <a:spLocks noChangeArrowheads="1"/>
            </p:cNvSpPr>
            <p:nvPr/>
          </p:nvSpPr>
          <p:spPr bwMode="auto">
            <a:xfrm>
              <a:off x="1556"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41" name="Oval 32"/>
            <p:cNvSpPr>
              <a:spLocks noChangeArrowheads="1"/>
            </p:cNvSpPr>
            <p:nvPr/>
          </p:nvSpPr>
          <p:spPr bwMode="auto">
            <a:xfrm>
              <a:off x="882"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323" name="Group 33"/>
          <p:cNvGrpSpPr>
            <a:grpSpLocks/>
          </p:cNvGrpSpPr>
          <p:nvPr/>
        </p:nvGrpSpPr>
        <p:grpSpPr bwMode="auto">
          <a:xfrm>
            <a:off x="4241800" y="3992563"/>
            <a:ext cx="1157288" cy="554037"/>
            <a:chOff x="57" y="2325"/>
            <a:chExt cx="729" cy="349"/>
          </a:xfrm>
        </p:grpSpPr>
        <p:grpSp>
          <p:nvGrpSpPr>
            <p:cNvPr id="13333" name="Group 34"/>
            <p:cNvGrpSpPr>
              <a:grpSpLocks/>
            </p:cNvGrpSpPr>
            <p:nvPr/>
          </p:nvGrpSpPr>
          <p:grpSpPr bwMode="auto">
            <a:xfrm>
              <a:off x="57" y="2360"/>
              <a:ext cx="682" cy="314"/>
              <a:chOff x="2526" y="2160"/>
              <a:chExt cx="1351" cy="623"/>
            </a:xfrm>
          </p:grpSpPr>
          <p:sp>
            <p:nvSpPr>
              <p:cNvPr id="13337" name="AutoShape 35"/>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3338" name="AutoShape 36"/>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PTC</a:t>
                </a:r>
              </a:p>
            </p:txBody>
          </p:sp>
        </p:grpSp>
        <p:sp>
          <p:nvSpPr>
            <p:cNvPr id="13334" name="Oval 37"/>
            <p:cNvSpPr>
              <a:spLocks noChangeArrowheads="1"/>
            </p:cNvSpPr>
            <p:nvPr/>
          </p:nvSpPr>
          <p:spPr bwMode="auto">
            <a:xfrm>
              <a:off x="660" y="2469"/>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35" name="Oval 38"/>
            <p:cNvSpPr>
              <a:spLocks noChangeArrowheads="1"/>
            </p:cNvSpPr>
            <p:nvPr/>
          </p:nvSpPr>
          <p:spPr bwMode="auto">
            <a:xfrm>
              <a:off x="460" y="2325"/>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36" name="Oval 39"/>
            <p:cNvSpPr>
              <a:spLocks noChangeArrowheads="1"/>
            </p:cNvSpPr>
            <p:nvPr/>
          </p:nvSpPr>
          <p:spPr bwMode="auto">
            <a:xfrm>
              <a:off x="251" y="2325"/>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324" name="Group 40"/>
          <p:cNvGrpSpPr>
            <a:grpSpLocks/>
          </p:cNvGrpSpPr>
          <p:nvPr/>
        </p:nvGrpSpPr>
        <p:grpSpPr bwMode="auto">
          <a:xfrm>
            <a:off x="7813675" y="3957638"/>
            <a:ext cx="1216025" cy="588962"/>
            <a:chOff x="4904" y="2433"/>
            <a:chExt cx="766" cy="371"/>
          </a:xfrm>
        </p:grpSpPr>
        <p:grpSp>
          <p:nvGrpSpPr>
            <p:cNvPr id="13326" name="Group 41"/>
            <p:cNvGrpSpPr>
              <a:grpSpLocks/>
            </p:cNvGrpSpPr>
            <p:nvPr/>
          </p:nvGrpSpPr>
          <p:grpSpPr bwMode="auto">
            <a:xfrm>
              <a:off x="4935" y="2433"/>
              <a:ext cx="735" cy="371"/>
              <a:chOff x="1737" y="2930"/>
              <a:chExt cx="735" cy="371"/>
            </a:xfrm>
          </p:grpSpPr>
          <p:sp>
            <p:nvSpPr>
              <p:cNvPr id="13330" name="AutoShape 42"/>
              <p:cNvSpPr>
                <a:spLocks noChangeArrowheads="1"/>
              </p:cNvSpPr>
              <p:nvPr/>
            </p:nvSpPr>
            <p:spPr bwMode="auto">
              <a:xfrm>
                <a:off x="1821" y="2930"/>
                <a:ext cx="651" cy="302"/>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3331" name="AutoShape 43"/>
              <p:cNvSpPr>
                <a:spLocks noChangeArrowheads="1"/>
              </p:cNvSpPr>
              <p:nvPr/>
            </p:nvSpPr>
            <p:spPr bwMode="auto">
              <a:xfrm>
                <a:off x="1779" y="2968"/>
                <a:ext cx="651" cy="300"/>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3332" name="AutoShape 44"/>
              <p:cNvSpPr>
                <a:spLocks noChangeArrowheads="1"/>
              </p:cNvSpPr>
              <p:nvPr/>
            </p:nvSpPr>
            <p:spPr bwMode="auto">
              <a:xfrm>
                <a:off x="1737" y="3000"/>
                <a:ext cx="652" cy="301"/>
              </a:xfrm>
              <a:prstGeom prst="roundRect">
                <a:avLst>
                  <a:gd name="adj" fmla="val 157"/>
                </a:avLst>
              </a:prstGeom>
              <a:solidFill>
                <a:srgbClr val="9E1A38"/>
              </a:solidFill>
              <a:ln w="12573">
                <a:solidFill>
                  <a:schemeClr val="tx1"/>
                </a:solidFill>
                <a:round/>
                <a:headEnd/>
                <a:tailEnd/>
              </a:ln>
            </p:spPr>
            <p:txBody>
              <a:bodyPr wrap="none" anchor="ctr"/>
              <a:lstStyle/>
              <a:p>
                <a:pPr algn="ctr"/>
                <a:r>
                  <a:rPr lang="de-DE" sz="2000">
                    <a:solidFill>
                      <a:schemeClr val="bg1"/>
                    </a:solidFill>
                  </a:rPr>
                  <a:t>TC</a:t>
                </a:r>
                <a:endParaRPr lang="en-US" sz="2000">
                  <a:solidFill>
                    <a:schemeClr val="bg1"/>
                  </a:solidFill>
                </a:endParaRPr>
              </a:p>
            </p:txBody>
          </p:sp>
        </p:grpSp>
        <p:sp>
          <p:nvSpPr>
            <p:cNvPr id="13327" name="Oval 45"/>
            <p:cNvSpPr>
              <a:spLocks noChangeArrowheads="1"/>
            </p:cNvSpPr>
            <p:nvPr/>
          </p:nvSpPr>
          <p:spPr bwMode="auto">
            <a:xfrm>
              <a:off x="5021" y="2471"/>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28" name="Oval 46"/>
            <p:cNvSpPr>
              <a:spLocks noChangeArrowheads="1"/>
            </p:cNvSpPr>
            <p:nvPr/>
          </p:nvSpPr>
          <p:spPr bwMode="auto">
            <a:xfrm>
              <a:off x="5247" y="2471"/>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3329" name="Oval 47"/>
            <p:cNvSpPr>
              <a:spLocks noChangeArrowheads="1"/>
            </p:cNvSpPr>
            <p:nvPr/>
          </p:nvSpPr>
          <p:spPr bwMode="auto">
            <a:xfrm>
              <a:off x="4904" y="2600"/>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sp>
        <p:nvSpPr>
          <p:cNvPr id="13325" name="Rectangle 48"/>
          <p:cNvSpPr>
            <a:spLocks noGrp="1" noChangeArrowheads="1"/>
          </p:cNvSpPr>
          <p:nvPr>
            <p:ph type="title"/>
          </p:nvPr>
        </p:nvSpPr>
        <p:spPr/>
        <p:txBody>
          <a:bodyPr/>
          <a:lstStyle/>
          <a:p>
            <a:pPr eaLnBrk="1" hangingPunct="1"/>
            <a:r>
              <a:rPr lang="en-US" sz="3000" smtClean="0"/>
              <a:t>Multiple Test Components Running </a:t>
            </a:r>
            <a:br>
              <a:rPr lang="en-US" sz="3000" smtClean="0"/>
            </a:br>
            <a:r>
              <a:rPr lang="en-US" sz="3000" smtClean="0"/>
              <a:t>on Multiple Test Devices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1010"/>
                                        </p:tgtEl>
                                        <p:attrNameLst>
                                          <p:attrName>style.visibility</p:attrName>
                                        </p:attrNameLst>
                                      </p:cBhvr>
                                      <p:to>
                                        <p:strVal val="visible"/>
                                      </p:to>
                                    </p:set>
                                    <p:animEffect transition="in" filter="wheel(1)">
                                      <p:cBhvr>
                                        <p:cTn id="7" dur="2000"/>
                                        <p:tgtEl>
                                          <p:spTgt spid="171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Resources Involved</a:t>
            </a:r>
          </a:p>
        </p:txBody>
      </p:sp>
      <p:sp>
        <p:nvSpPr>
          <p:cNvPr id="173059" name="Rectangle 3"/>
          <p:cNvSpPr>
            <a:spLocks noGrp="1" noChangeArrowheads="1"/>
          </p:cNvSpPr>
          <p:nvPr>
            <p:ph type="body" sz="half" idx="1"/>
          </p:nvPr>
        </p:nvSpPr>
        <p:spPr>
          <a:xfrm>
            <a:off x="779463" y="1763713"/>
            <a:ext cx="4027487" cy="4916487"/>
          </a:xfrm>
        </p:spPr>
        <p:txBody>
          <a:bodyPr/>
          <a:lstStyle/>
          <a:p>
            <a:pPr eaLnBrk="1" hangingPunct="1"/>
            <a:r>
              <a:rPr lang="en-US" sz="1800" smtClean="0">
                <a:latin typeface="Arial" charset="0"/>
              </a:rPr>
              <a:t>TTmex Infrastructure</a:t>
            </a:r>
          </a:p>
          <a:p>
            <a:pPr lvl="1" eaLnBrk="1" hangingPunct="1"/>
            <a:r>
              <a:rPr lang="en-US" sz="1700" smtClean="0">
                <a:latin typeface="Arial" charset="0"/>
              </a:rPr>
              <a:t>NS: Name Service</a:t>
            </a:r>
          </a:p>
          <a:p>
            <a:pPr lvl="1" eaLnBrk="1" hangingPunct="1"/>
            <a:r>
              <a:rPr lang="en-US" sz="1700" smtClean="0">
                <a:latin typeface="Arial" charset="0"/>
              </a:rPr>
              <a:t>SM: Session Manager</a:t>
            </a:r>
          </a:p>
          <a:p>
            <a:pPr eaLnBrk="1" hangingPunct="1"/>
            <a:r>
              <a:rPr lang="en-US" sz="1800" smtClean="0">
                <a:latin typeface="Arial" charset="0"/>
              </a:rPr>
              <a:t>Per Test Device</a:t>
            </a:r>
          </a:p>
          <a:p>
            <a:pPr lvl="1" eaLnBrk="1" hangingPunct="1"/>
            <a:r>
              <a:rPr lang="en-US" sz="1700" smtClean="0">
                <a:latin typeface="Arial" charset="0"/>
              </a:rPr>
              <a:t>D: Daemon</a:t>
            </a:r>
          </a:p>
          <a:p>
            <a:pPr lvl="1" eaLnBrk="1" hangingPunct="1"/>
            <a:r>
              <a:rPr lang="en-US" sz="1700" smtClean="0">
                <a:latin typeface="Arial" charset="0"/>
              </a:rPr>
              <a:t>C: Container</a:t>
            </a:r>
          </a:p>
          <a:p>
            <a:pPr eaLnBrk="1" hangingPunct="1"/>
            <a:r>
              <a:rPr lang="en-US" sz="1800" smtClean="0">
                <a:latin typeface="Arial" charset="0"/>
              </a:rPr>
              <a:t>Per Test Session</a:t>
            </a:r>
          </a:p>
          <a:p>
            <a:pPr lvl="1" eaLnBrk="1" hangingPunct="1"/>
            <a:r>
              <a:rPr lang="en-US" sz="1700" smtClean="0">
                <a:latin typeface="Arial" charset="0"/>
              </a:rPr>
              <a:t>Fn: Test Suite </a:t>
            </a:r>
            <a:br>
              <a:rPr lang="en-US" sz="1700" smtClean="0">
                <a:latin typeface="Arial" charset="0"/>
              </a:rPr>
            </a:br>
            <a:r>
              <a:rPr lang="en-US" sz="1700" smtClean="0">
                <a:latin typeface="Arial" charset="0"/>
              </a:rPr>
              <a:t>and Libraries </a:t>
            </a:r>
            <a:br>
              <a:rPr lang="en-US" sz="1700" smtClean="0">
                <a:latin typeface="Arial" charset="0"/>
              </a:rPr>
            </a:br>
            <a:r>
              <a:rPr lang="en-US" sz="1700" smtClean="0">
                <a:latin typeface="Arial" charset="0"/>
              </a:rPr>
              <a:t>for device n</a:t>
            </a:r>
          </a:p>
        </p:txBody>
      </p:sp>
      <p:sp>
        <p:nvSpPr>
          <p:cNvPr id="14340" name="Oval 4"/>
          <p:cNvSpPr>
            <a:spLocks noChangeArrowheads="1"/>
          </p:cNvSpPr>
          <p:nvPr/>
        </p:nvSpPr>
        <p:spPr bwMode="auto">
          <a:xfrm>
            <a:off x="4821238" y="2452688"/>
            <a:ext cx="3636962" cy="3638550"/>
          </a:xfrm>
          <a:prstGeom prst="ellipse">
            <a:avLst/>
          </a:prstGeom>
          <a:noFill/>
          <a:ln w="57150">
            <a:solidFill>
              <a:srgbClr val="C13567"/>
            </a:solidFill>
            <a:prstDash val="lgDash"/>
            <a:round/>
            <a:headEnd/>
            <a:tailEnd/>
          </a:ln>
        </p:spPr>
        <p:txBody>
          <a:bodyPr wrap="none" lIns="0" tIns="0" rIns="0" bIns="0" anchor="ctr"/>
          <a:lstStyle/>
          <a:p>
            <a:endParaRPr lang="de-DE"/>
          </a:p>
        </p:txBody>
      </p:sp>
      <p:grpSp>
        <p:nvGrpSpPr>
          <p:cNvPr id="14341" name="Group 5"/>
          <p:cNvGrpSpPr>
            <a:grpSpLocks/>
          </p:cNvGrpSpPr>
          <p:nvPr/>
        </p:nvGrpSpPr>
        <p:grpSpPr bwMode="auto">
          <a:xfrm>
            <a:off x="5662613" y="3295650"/>
            <a:ext cx="1954212" cy="1954213"/>
            <a:chOff x="1165" y="1821"/>
            <a:chExt cx="1090" cy="1090"/>
          </a:xfrm>
        </p:grpSpPr>
        <p:grpSp>
          <p:nvGrpSpPr>
            <p:cNvPr id="14380" name="Group 6"/>
            <p:cNvGrpSpPr>
              <a:grpSpLocks/>
            </p:cNvGrpSpPr>
            <p:nvPr/>
          </p:nvGrpSpPr>
          <p:grpSpPr bwMode="auto">
            <a:xfrm>
              <a:off x="1281" y="1927"/>
              <a:ext cx="879" cy="881"/>
              <a:chOff x="1309" y="1927"/>
              <a:chExt cx="879" cy="881"/>
            </a:xfrm>
          </p:grpSpPr>
          <p:grpSp>
            <p:nvGrpSpPr>
              <p:cNvPr id="14386" name="Group 7"/>
              <p:cNvGrpSpPr>
                <a:grpSpLocks/>
              </p:cNvGrpSpPr>
              <p:nvPr/>
            </p:nvGrpSpPr>
            <p:grpSpPr bwMode="auto">
              <a:xfrm>
                <a:off x="1309" y="1927"/>
                <a:ext cx="879" cy="881"/>
                <a:chOff x="1309" y="1927"/>
                <a:chExt cx="879" cy="881"/>
              </a:xfrm>
            </p:grpSpPr>
            <p:sp>
              <p:nvSpPr>
                <p:cNvPr id="14389" name="Line 8"/>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4390" name="Line 9"/>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4391" name="Line 10"/>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4392" name="Line 11"/>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4387" name="Line 12"/>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4388" name="Line 13"/>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4381" name="Group 14"/>
            <p:cNvGrpSpPr>
              <a:grpSpLocks/>
            </p:cNvGrpSpPr>
            <p:nvPr/>
          </p:nvGrpSpPr>
          <p:grpSpPr bwMode="auto">
            <a:xfrm>
              <a:off x="1165" y="1821"/>
              <a:ext cx="1090" cy="1090"/>
              <a:chOff x="1165" y="1821"/>
              <a:chExt cx="1090" cy="1090"/>
            </a:xfrm>
          </p:grpSpPr>
          <p:pic>
            <p:nvPicPr>
              <p:cNvPr id="14382" name="Picture 15"/>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4383" name="Picture 16"/>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4384" name="Picture 17"/>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4385" name="Picture 18"/>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4342" name="Line 19"/>
          <p:cNvSpPr>
            <a:spLocks noChangeShapeType="1"/>
          </p:cNvSpPr>
          <p:nvPr/>
        </p:nvSpPr>
        <p:spPr bwMode="auto">
          <a:xfrm>
            <a:off x="531971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4343" name="Line 20"/>
          <p:cNvSpPr>
            <a:spLocks noChangeShapeType="1"/>
          </p:cNvSpPr>
          <p:nvPr/>
        </p:nvSpPr>
        <p:spPr bwMode="auto">
          <a:xfrm>
            <a:off x="762476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4344" name="Line 21"/>
          <p:cNvSpPr>
            <a:spLocks noChangeShapeType="1"/>
          </p:cNvSpPr>
          <p:nvPr/>
        </p:nvSpPr>
        <p:spPr bwMode="auto">
          <a:xfrm>
            <a:off x="6640513" y="284321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4345" name="Line 22"/>
          <p:cNvSpPr>
            <a:spLocks noChangeShapeType="1"/>
          </p:cNvSpPr>
          <p:nvPr/>
        </p:nvSpPr>
        <p:spPr bwMode="auto">
          <a:xfrm>
            <a:off x="6640513" y="524986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4346" name="Text Box 23"/>
          <p:cNvSpPr txBox="1">
            <a:spLocks noChangeArrowheads="1"/>
          </p:cNvSpPr>
          <p:nvPr/>
        </p:nvSpPr>
        <p:spPr bwMode="auto">
          <a:xfrm>
            <a:off x="5456238" y="1376363"/>
            <a:ext cx="2406650" cy="641350"/>
          </a:xfrm>
          <a:prstGeom prst="rect">
            <a:avLst/>
          </a:prstGeom>
          <a:noFill/>
          <a:ln w="9525">
            <a:noFill/>
            <a:miter lim="800000"/>
            <a:headEnd/>
            <a:tailEnd/>
          </a:ln>
        </p:spPr>
        <p:txBody>
          <a:bodyPr wrap="none">
            <a:spAutoFit/>
          </a:bodyPr>
          <a:lstStyle/>
          <a:p>
            <a:pPr algn="ctr"/>
            <a:r>
              <a:rPr lang="de-DE"/>
              <a:t>Physical configuration</a:t>
            </a:r>
          </a:p>
          <a:p>
            <a:pPr algn="ctr"/>
            <a:r>
              <a:rPr lang="de-DE"/>
              <a:t>with real test devices</a:t>
            </a:r>
          </a:p>
        </p:txBody>
      </p:sp>
      <p:grpSp>
        <p:nvGrpSpPr>
          <p:cNvPr id="14347" name="Group 24"/>
          <p:cNvGrpSpPr>
            <a:grpSpLocks/>
          </p:cNvGrpSpPr>
          <p:nvPr/>
        </p:nvGrpSpPr>
        <p:grpSpPr bwMode="auto">
          <a:xfrm>
            <a:off x="4411663" y="2170113"/>
            <a:ext cx="4473575" cy="4200525"/>
            <a:chOff x="521" y="779"/>
            <a:chExt cx="3379" cy="3173"/>
          </a:xfrm>
        </p:grpSpPr>
        <p:sp>
          <p:nvSpPr>
            <p:cNvPr id="14357" name="Oval 25"/>
            <p:cNvSpPr>
              <a:spLocks noChangeArrowheads="1"/>
            </p:cNvSpPr>
            <p:nvPr/>
          </p:nvSpPr>
          <p:spPr bwMode="auto">
            <a:xfrm>
              <a:off x="830" y="993"/>
              <a:ext cx="2748" cy="2748"/>
            </a:xfrm>
            <a:prstGeom prst="ellipse">
              <a:avLst/>
            </a:prstGeom>
            <a:noFill/>
            <a:ln w="57150">
              <a:solidFill>
                <a:srgbClr val="BE1E46"/>
              </a:solidFill>
              <a:prstDash val="lgDash"/>
              <a:round/>
              <a:headEnd/>
              <a:tailEnd/>
            </a:ln>
          </p:spPr>
          <p:txBody>
            <a:bodyPr wrap="none" lIns="0" tIns="0" rIns="0" bIns="0" anchor="ctr"/>
            <a:lstStyle/>
            <a:p>
              <a:endParaRPr lang="de-DE"/>
            </a:p>
          </p:txBody>
        </p:sp>
        <p:sp>
          <p:nvSpPr>
            <p:cNvPr id="14358" name="Rectangle 26"/>
            <p:cNvSpPr>
              <a:spLocks noChangeArrowheads="1"/>
            </p:cNvSpPr>
            <p:nvPr/>
          </p:nvSpPr>
          <p:spPr bwMode="auto">
            <a:xfrm>
              <a:off x="521" y="2113"/>
              <a:ext cx="686" cy="508"/>
            </a:xfrm>
            <a:prstGeom prst="rect">
              <a:avLst/>
            </a:prstGeom>
            <a:solidFill>
              <a:srgbClr val="9E1A38"/>
            </a:solidFill>
            <a:ln w="9525">
              <a:solidFill>
                <a:srgbClr val="BE1E46"/>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grpSp>
          <p:nvGrpSpPr>
            <p:cNvPr id="14359" name="Group 27"/>
            <p:cNvGrpSpPr>
              <a:grpSpLocks/>
            </p:cNvGrpSpPr>
            <p:nvPr/>
          </p:nvGrpSpPr>
          <p:grpSpPr bwMode="auto">
            <a:xfrm>
              <a:off x="1466" y="1629"/>
              <a:ext cx="1476" cy="1476"/>
              <a:chOff x="1165" y="1821"/>
              <a:chExt cx="1090" cy="1090"/>
            </a:xfrm>
          </p:grpSpPr>
          <p:grpSp>
            <p:nvGrpSpPr>
              <p:cNvPr id="14367" name="Group 28"/>
              <p:cNvGrpSpPr>
                <a:grpSpLocks/>
              </p:cNvGrpSpPr>
              <p:nvPr/>
            </p:nvGrpSpPr>
            <p:grpSpPr bwMode="auto">
              <a:xfrm>
                <a:off x="1281" y="1927"/>
                <a:ext cx="879" cy="881"/>
                <a:chOff x="1309" y="1927"/>
                <a:chExt cx="879" cy="881"/>
              </a:xfrm>
            </p:grpSpPr>
            <p:grpSp>
              <p:nvGrpSpPr>
                <p:cNvPr id="14373" name="Group 29"/>
                <p:cNvGrpSpPr>
                  <a:grpSpLocks/>
                </p:cNvGrpSpPr>
                <p:nvPr/>
              </p:nvGrpSpPr>
              <p:grpSpPr bwMode="auto">
                <a:xfrm>
                  <a:off x="1309" y="1927"/>
                  <a:ext cx="879" cy="881"/>
                  <a:chOff x="1309" y="1927"/>
                  <a:chExt cx="879" cy="881"/>
                </a:xfrm>
              </p:grpSpPr>
              <p:sp>
                <p:nvSpPr>
                  <p:cNvPr id="14376" name="Line 30"/>
                  <p:cNvSpPr>
                    <a:spLocks noChangeShapeType="1"/>
                  </p:cNvSpPr>
                  <p:nvPr/>
                </p:nvSpPr>
                <p:spPr bwMode="auto">
                  <a:xfrm flipH="1">
                    <a:off x="1310" y="1927"/>
                    <a:ext cx="439" cy="439"/>
                  </a:xfrm>
                  <a:prstGeom prst="line">
                    <a:avLst/>
                  </a:prstGeom>
                  <a:noFill/>
                  <a:ln w="9525">
                    <a:solidFill>
                      <a:srgbClr val="BE1E46"/>
                    </a:solidFill>
                    <a:prstDash val="sysDot"/>
                    <a:round/>
                    <a:headEnd/>
                    <a:tailEnd/>
                  </a:ln>
                </p:spPr>
                <p:txBody>
                  <a:bodyPr wrap="none" lIns="0" tIns="0" rIns="0" bIns="0" anchor="ctr"/>
                  <a:lstStyle/>
                  <a:p>
                    <a:endParaRPr lang="de-DE"/>
                  </a:p>
                </p:txBody>
              </p:sp>
              <p:sp>
                <p:nvSpPr>
                  <p:cNvPr id="14377" name="Line 31"/>
                  <p:cNvSpPr>
                    <a:spLocks noChangeShapeType="1"/>
                  </p:cNvSpPr>
                  <p:nvPr/>
                </p:nvSpPr>
                <p:spPr bwMode="auto">
                  <a:xfrm flipH="1">
                    <a:off x="1749" y="2369"/>
                    <a:ext cx="439" cy="439"/>
                  </a:xfrm>
                  <a:prstGeom prst="line">
                    <a:avLst/>
                  </a:prstGeom>
                  <a:noFill/>
                  <a:ln w="9525">
                    <a:solidFill>
                      <a:srgbClr val="BE1E46"/>
                    </a:solidFill>
                    <a:prstDash val="sysDot"/>
                    <a:round/>
                    <a:headEnd/>
                    <a:tailEnd/>
                  </a:ln>
                </p:spPr>
                <p:txBody>
                  <a:bodyPr wrap="none" lIns="0" tIns="0" rIns="0" bIns="0" anchor="ctr"/>
                  <a:lstStyle/>
                  <a:p>
                    <a:endParaRPr lang="de-DE"/>
                  </a:p>
                </p:txBody>
              </p:sp>
              <p:sp>
                <p:nvSpPr>
                  <p:cNvPr id="14378" name="Line 32"/>
                  <p:cNvSpPr>
                    <a:spLocks noChangeShapeType="1"/>
                  </p:cNvSpPr>
                  <p:nvPr/>
                </p:nvSpPr>
                <p:spPr bwMode="auto">
                  <a:xfrm rot="16200000" flipH="1">
                    <a:off x="1748" y="1927"/>
                    <a:ext cx="439" cy="439"/>
                  </a:xfrm>
                  <a:prstGeom prst="line">
                    <a:avLst/>
                  </a:prstGeom>
                  <a:noFill/>
                  <a:ln w="9525">
                    <a:solidFill>
                      <a:srgbClr val="BE1E46"/>
                    </a:solidFill>
                    <a:prstDash val="sysDot"/>
                    <a:round/>
                    <a:headEnd/>
                    <a:tailEnd/>
                  </a:ln>
                </p:spPr>
                <p:txBody>
                  <a:bodyPr wrap="none" lIns="0" tIns="0" rIns="0" bIns="0" anchor="ctr"/>
                  <a:lstStyle/>
                  <a:p>
                    <a:endParaRPr lang="de-DE"/>
                  </a:p>
                </p:txBody>
              </p:sp>
              <p:sp>
                <p:nvSpPr>
                  <p:cNvPr id="14379" name="Line 33"/>
                  <p:cNvSpPr>
                    <a:spLocks noChangeShapeType="1"/>
                  </p:cNvSpPr>
                  <p:nvPr/>
                </p:nvSpPr>
                <p:spPr bwMode="auto">
                  <a:xfrm rot="16200000" flipH="1">
                    <a:off x="1309" y="2366"/>
                    <a:ext cx="439" cy="439"/>
                  </a:xfrm>
                  <a:prstGeom prst="line">
                    <a:avLst/>
                  </a:prstGeom>
                  <a:noFill/>
                  <a:ln w="9525">
                    <a:solidFill>
                      <a:srgbClr val="BE1E46"/>
                    </a:solidFill>
                    <a:prstDash val="sysDot"/>
                    <a:round/>
                    <a:headEnd/>
                    <a:tailEnd/>
                  </a:ln>
                </p:spPr>
                <p:txBody>
                  <a:bodyPr wrap="none" lIns="0" tIns="0" rIns="0" bIns="0" anchor="ctr"/>
                  <a:lstStyle/>
                  <a:p>
                    <a:endParaRPr lang="de-DE"/>
                  </a:p>
                </p:txBody>
              </p:sp>
            </p:grpSp>
            <p:sp>
              <p:nvSpPr>
                <p:cNvPr id="14374" name="Line 34"/>
                <p:cNvSpPr>
                  <a:spLocks noChangeShapeType="1"/>
                </p:cNvSpPr>
                <p:nvPr/>
              </p:nvSpPr>
              <p:spPr bwMode="auto">
                <a:xfrm>
                  <a:off x="1748" y="1927"/>
                  <a:ext cx="0" cy="878"/>
                </a:xfrm>
                <a:prstGeom prst="line">
                  <a:avLst/>
                </a:prstGeom>
                <a:noFill/>
                <a:ln w="9525">
                  <a:solidFill>
                    <a:srgbClr val="BE1E46"/>
                  </a:solidFill>
                  <a:prstDash val="sysDot"/>
                  <a:round/>
                  <a:headEnd/>
                  <a:tailEnd/>
                </a:ln>
              </p:spPr>
              <p:txBody>
                <a:bodyPr wrap="none" lIns="0" tIns="0" rIns="0" bIns="0" anchor="ctr"/>
                <a:lstStyle/>
                <a:p>
                  <a:endParaRPr lang="de-DE"/>
                </a:p>
              </p:txBody>
            </p:sp>
            <p:sp>
              <p:nvSpPr>
                <p:cNvPr id="14375" name="Line 35"/>
                <p:cNvSpPr>
                  <a:spLocks noChangeShapeType="1"/>
                </p:cNvSpPr>
                <p:nvPr/>
              </p:nvSpPr>
              <p:spPr bwMode="auto">
                <a:xfrm>
                  <a:off x="1310" y="2366"/>
                  <a:ext cx="877" cy="0"/>
                </a:xfrm>
                <a:prstGeom prst="line">
                  <a:avLst/>
                </a:prstGeom>
                <a:noFill/>
                <a:ln w="9525">
                  <a:solidFill>
                    <a:srgbClr val="BE1E46"/>
                  </a:solidFill>
                  <a:prstDash val="sysDot"/>
                  <a:round/>
                  <a:headEnd/>
                  <a:tailEnd/>
                </a:ln>
              </p:spPr>
              <p:txBody>
                <a:bodyPr wrap="none" lIns="0" tIns="0" rIns="0" bIns="0" anchor="ctr"/>
                <a:lstStyle/>
                <a:p>
                  <a:endParaRPr lang="de-DE"/>
                </a:p>
              </p:txBody>
            </p:sp>
          </p:grpSp>
          <p:grpSp>
            <p:nvGrpSpPr>
              <p:cNvPr id="14368" name="Group 36"/>
              <p:cNvGrpSpPr>
                <a:grpSpLocks/>
              </p:cNvGrpSpPr>
              <p:nvPr/>
            </p:nvGrpSpPr>
            <p:grpSpPr bwMode="auto">
              <a:xfrm>
                <a:off x="1165" y="1821"/>
                <a:ext cx="1090" cy="1090"/>
                <a:chOff x="1165" y="1821"/>
                <a:chExt cx="1090" cy="1090"/>
              </a:xfrm>
            </p:grpSpPr>
            <p:pic>
              <p:nvPicPr>
                <p:cNvPr id="14369" name="Picture 37"/>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solidFill>
                    <a:srgbClr val="BE1E46"/>
                  </a:solidFill>
                  <a:round/>
                  <a:headEnd/>
                  <a:tailEnd/>
                </a:ln>
              </p:spPr>
            </p:pic>
            <p:pic>
              <p:nvPicPr>
                <p:cNvPr id="14370" name="Picture 38"/>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solidFill>
                    <a:srgbClr val="BE1E46"/>
                  </a:solidFill>
                  <a:round/>
                  <a:headEnd/>
                  <a:tailEnd/>
                </a:ln>
              </p:spPr>
            </p:pic>
            <p:pic>
              <p:nvPicPr>
                <p:cNvPr id="14371" name="Picture 39"/>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solidFill>
                    <a:srgbClr val="BE1E46"/>
                  </a:solidFill>
                  <a:round/>
                  <a:headEnd/>
                  <a:tailEnd/>
                </a:ln>
              </p:spPr>
            </p:pic>
            <p:pic>
              <p:nvPicPr>
                <p:cNvPr id="14372" name="Picture 40"/>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solidFill>
                    <a:srgbClr val="BE1E46"/>
                  </a:solidFill>
                  <a:round/>
                  <a:headEnd/>
                  <a:tailEnd/>
                </a:ln>
              </p:spPr>
            </p:pic>
          </p:grpSp>
        </p:grpSp>
        <p:sp>
          <p:nvSpPr>
            <p:cNvPr id="14360" name="Rectangle 41"/>
            <p:cNvSpPr>
              <a:spLocks noChangeArrowheads="1"/>
            </p:cNvSpPr>
            <p:nvPr/>
          </p:nvSpPr>
          <p:spPr bwMode="auto">
            <a:xfrm>
              <a:off x="3214" y="2113"/>
              <a:ext cx="686" cy="508"/>
            </a:xfrm>
            <a:prstGeom prst="rect">
              <a:avLst/>
            </a:prstGeom>
            <a:solidFill>
              <a:srgbClr val="9E1A38"/>
            </a:solidFill>
            <a:ln w="9525">
              <a:solidFill>
                <a:srgbClr val="BE1E46"/>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4361" name="Rectangle 42"/>
            <p:cNvSpPr>
              <a:spLocks noChangeArrowheads="1"/>
            </p:cNvSpPr>
            <p:nvPr/>
          </p:nvSpPr>
          <p:spPr bwMode="auto">
            <a:xfrm>
              <a:off x="1861" y="779"/>
              <a:ext cx="686" cy="508"/>
            </a:xfrm>
            <a:prstGeom prst="rect">
              <a:avLst/>
            </a:prstGeom>
            <a:solidFill>
              <a:srgbClr val="9E1A38"/>
            </a:solidFill>
            <a:ln w="9525">
              <a:solidFill>
                <a:srgbClr val="BE1E46"/>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4362" name="Rectangle 43"/>
            <p:cNvSpPr>
              <a:spLocks noChangeArrowheads="1"/>
            </p:cNvSpPr>
            <p:nvPr/>
          </p:nvSpPr>
          <p:spPr bwMode="auto">
            <a:xfrm>
              <a:off x="1872" y="3444"/>
              <a:ext cx="686" cy="508"/>
            </a:xfrm>
            <a:prstGeom prst="rect">
              <a:avLst/>
            </a:prstGeom>
            <a:solidFill>
              <a:srgbClr val="9E1A38"/>
            </a:solidFill>
            <a:ln w="9525">
              <a:solidFill>
                <a:srgbClr val="BE1E46"/>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4363" name="Line 44"/>
            <p:cNvSpPr>
              <a:spLocks noChangeShapeType="1"/>
            </p:cNvSpPr>
            <p:nvPr/>
          </p:nvSpPr>
          <p:spPr bwMode="auto">
            <a:xfrm>
              <a:off x="1207" y="2367"/>
              <a:ext cx="259" cy="0"/>
            </a:xfrm>
            <a:prstGeom prst="line">
              <a:avLst/>
            </a:prstGeom>
            <a:noFill/>
            <a:ln w="76200">
              <a:solidFill>
                <a:srgbClr val="BE1E46"/>
              </a:solidFill>
              <a:round/>
              <a:headEnd/>
              <a:tailEnd/>
            </a:ln>
          </p:spPr>
          <p:txBody>
            <a:bodyPr wrap="none" lIns="0" tIns="0" rIns="0" bIns="0" anchor="ctr"/>
            <a:lstStyle/>
            <a:p>
              <a:endParaRPr lang="de-DE"/>
            </a:p>
          </p:txBody>
        </p:sp>
        <p:sp>
          <p:nvSpPr>
            <p:cNvPr id="14364" name="Line 45"/>
            <p:cNvSpPr>
              <a:spLocks noChangeShapeType="1"/>
            </p:cNvSpPr>
            <p:nvPr/>
          </p:nvSpPr>
          <p:spPr bwMode="auto">
            <a:xfrm>
              <a:off x="2948" y="2367"/>
              <a:ext cx="259" cy="0"/>
            </a:xfrm>
            <a:prstGeom prst="line">
              <a:avLst/>
            </a:prstGeom>
            <a:noFill/>
            <a:ln w="76200">
              <a:solidFill>
                <a:srgbClr val="BE1E46"/>
              </a:solidFill>
              <a:round/>
              <a:headEnd/>
              <a:tailEnd/>
            </a:ln>
          </p:spPr>
          <p:txBody>
            <a:bodyPr wrap="none" lIns="0" tIns="0" rIns="0" bIns="0" anchor="ctr"/>
            <a:lstStyle/>
            <a:p>
              <a:endParaRPr lang="de-DE"/>
            </a:p>
          </p:txBody>
        </p:sp>
        <p:sp>
          <p:nvSpPr>
            <p:cNvPr id="14365" name="Line 46"/>
            <p:cNvSpPr>
              <a:spLocks noChangeShapeType="1"/>
            </p:cNvSpPr>
            <p:nvPr/>
          </p:nvSpPr>
          <p:spPr bwMode="auto">
            <a:xfrm>
              <a:off x="2204" y="1287"/>
              <a:ext cx="0" cy="342"/>
            </a:xfrm>
            <a:prstGeom prst="line">
              <a:avLst/>
            </a:prstGeom>
            <a:noFill/>
            <a:ln w="76200">
              <a:solidFill>
                <a:srgbClr val="BE1E46"/>
              </a:solidFill>
              <a:round/>
              <a:headEnd/>
              <a:tailEnd/>
            </a:ln>
          </p:spPr>
          <p:txBody>
            <a:bodyPr wrap="none" lIns="0" tIns="0" rIns="0" bIns="0" anchor="ctr"/>
            <a:lstStyle/>
            <a:p>
              <a:endParaRPr lang="de-DE"/>
            </a:p>
          </p:txBody>
        </p:sp>
        <p:sp>
          <p:nvSpPr>
            <p:cNvPr id="14366" name="Line 47"/>
            <p:cNvSpPr>
              <a:spLocks noChangeShapeType="1"/>
            </p:cNvSpPr>
            <p:nvPr/>
          </p:nvSpPr>
          <p:spPr bwMode="auto">
            <a:xfrm>
              <a:off x="2204" y="3105"/>
              <a:ext cx="0" cy="342"/>
            </a:xfrm>
            <a:prstGeom prst="line">
              <a:avLst/>
            </a:prstGeom>
            <a:noFill/>
            <a:ln w="76200">
              <a:solidFill>
                <a:srgbClr val="BE1E46"/>
              </a:solidFill>
              <a:round/>
              <a:headEnd/>
              <a:tailEnd/>
            </a:ln>
          </p:spPr>
          <p:txBody>
            <a:bodyPr wrap="none" lIns="0" tIns="0" rIns="0" bIns="0" anchor="ctr"/>
            <a:lstStyle/>
            <a:p>
              <a:endParaRPr lang="de-DE"/>
            </a:p>
          </p:txBody>
        </p:sp>
      </p:grpSp>
      <p:sp>
        <p:nvSpPr>
          <p:cNvPr id="173104" name="Rectangle 48"/>
          <p:cNvSpPr>
            <a:spLocks noChangeArrowheads="1"/>
          </p:cNvSpPr>
          <p:nvPr/>
        </p:nvSpPr>
        <p:spPr bwMode="auto">
          <a:xfrm>
            <a:off x="4162425" y="3930650"/>
            <a:ext cx="246063"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3105" name="Rectangle 49"/>
          <p:cNvSpPr>
            <a:spLocks noChangeArrowheads="1"/>
          </p:cNvSpPr>
          <p:nvPr/>
        </p:nvSpPr>
        <p:spPr bwMode="auto">
          <a:xfrm>
            <a:off x="5959475" y="5684838"/>
            <a:ext cx="246063" cy="684212"/>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3106" name="Rectangle 50"/>
          <p:cNvSpPr>
            <a:spLocks noChangeArrowheads="1"/>
          </p:cNvSpPr>
          <p:nvPr/>
        </p:nvSpPr>
        <p:spPr bwMode="auto">
          <a:xfrm>
            <a:off x="8885238" y="3924300"/>
            <a:ext cx="246062"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3107" name="Rectangle 51"/>
          <p:cNvSpPr>
            <a:spLocks noChangeArrowheads="1"/>
          </p:cNvSpPr>
          <p:nvPr/>
        </p:nvSpPr>
        <p:spPr bwMode="auto">
          <a:xfrm>
            <a:off x="5940425" y="2159000"/>
            <a:ext cx="246063"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3108" name="Rectangle 52"/>
          <p:cNvSpPr>
            <a:spLocks noChangeArrowheads="1"/>
          </p:cNvSpPr>
          <p:nvPr/>
        </p:nvSpPr>
        <p:spPr bwMode="auto">
          <a:xfrm>
            <a:off x="4265613" y="2155825"/>
            <a:ext cx="911225" cy="593725"/>
          </a:xfrm>
          <a:prstGeom prst="rect">
            <a:avLst/>
          </a:prstGeom>
          <a:solidFill>
            <a:schemeClr val="bg2"/>
          </a:solidFill>
          <a:ln w="9525">
            <a:solidFill>
              <a:schemeClr val="bg2"/>
            </a:solidFill>
            <a:miter lim="800000"/>
            <a:headEnd/>
            <a:tailEnd/>
          </a:ln>
        </p:spPr>
        <p:txBody>
          <a:bodyPr wrap="none" lIns="0" tIns="0" rIns="0" bIns="0" anchor="ctr"/>
          <a:lstStyle/>
          <a:p>
            <a:pPr algn="ctr"/>
            <a:r>
              <a:rPr lang="de-DE" sz="2000"/>
              <a:t>NS</a:t>
            </a:r>
          </a:p>
          <a:p>
            <a:pPr algn="ctr"/>
            <a:r>
              <a:rPr lang="de-DE" sz="2000"/>
              <a:t>SM</a:t>
            </a:r>
            <a:endParaRPr lang="en-US" sz="2000"/>
          </a:p>
        </p:txBody>
      </p:sp>
      <p:sp>
        <p:nvSpPr>
          <p:cNvPr id="173109" name="Rectangle 53"/>
          <p:cNvSpPr>
            <a:spLocks noChangeArrowheads="1"/>
          </p:cNvSpPr>
          <p:nvPr/>
        </p:nvSpPr>
        <p:spPr bwMode="auto">
          <a:xfrm>
            <a:off x="2940050" y="3813175"/>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F2</a:t>
            </a:r>
            <a:endParaRPr lang="en-US" sz="2000"/>
          </a:p>
        </p:txBody>
      </p:sp>
      <p:sp>
        <p:nvSpPr>
          <p:cNvPr id="173110" name="Rectangle 54"/>
          <p:cNvSpPr>
            <a:spLocks noChangeArrowheads="1"/>
          </p:cNvSpPr>
          <p:nvPr/>
        </p:nvSpPr>
        <p:spPr bwMode="auto">
          <a:xfrm>
            <a:off x="2940050" y="3813175"/>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F4</a:t>
            </a:r>
            <a:endParaRPr lang="en-US" sz="2000"/>
          </a:p>
        </p:txBody>
      </p:sp>
      <p:sp>
        <p:nvSpPr>
          <p:cNvPr id="173111" name="Rectangle 55"/>
          <p:cNvSpPr>
            <a:spLocks noChangeArrowheads="1"/>
          </p:cNvSpPr>
          <p:nvPr/>
        </p:nvSpPr>
        <p:spPr bwMode="auto">
          <a:xfrm>
            <a:off x="2940050" y="3813175"/>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F3</a:t>
            </a:r>
            <a:endParaRPr lang="en-US" sz="2000"/>
          </a:p>
        </p:txBody>
      </p:sp>
      <p:sp>
        <p:nvSpPr>
          <p:cNvPr id="173112" name="Rectangle 56"/>
          <p:cNvSpPr>
            <a:spLocks noChangeArrowheads="1"/>
          </p:cNvSpPr>
          <p:nvPr/>
        </p:nvSpPr>
        <p:spPr bwMode="auto">
          <a:xfrm>
            <a:off x="2940050" y="3813175"/>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F1</a:t>
            </a:r>
            <a:endParaRPr lang="en-US" sz="20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305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3059">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7310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73059">
                                            <p:txEl>
                                              <p:pRg st="3" end="3"/>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73059">
                                            <p:txEl>
                                              <p:pRg st="4" end="4"/>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73059">
                                            <p:txEl>
                                              <p:pRg st="5" end="5"/>
                                            </p:txEl>
                                          </p:spTgt>
                                        </p:tgtEl>
                                        <p:attrNameLst>
                                          <p:attrName>style.visibility</p:attrName>
                                        </p:attrNameLst>
                                      </p:cBhvr>
                                      <p:to>
                                        <p:strVal val="visible"/>
                                      </p:to>
                                    </p:set>
                                  </p:childTnLst>
                                </p:cTn>
                              </p:par>
                              <p:par>
                                <p:cTn id="24" presetID="10" presetClass="entr" presetSubtype="0" fill="hold" grpId="0" nodeType="withEffect">
                                  <p:stCondLst>
                                    <p:cond delay="0"/>
                                  </p:stCondLst>
                                  <p:childTnLst>
                                    <p:set>
                                      <p:cBhvr>
                                        <p:cTn id="25" dur="1" fill="hold">
                                          <p:stCondLst>
                                            <p:cond delay="0"/>
                                          </p:stCondLst>
                                        </p:cTn>
                                        <p:tgtEl>
                                          <p:spTgt spid="173107"/>
                                        </p:tgtEl>
                                        <p:attrNameLst>
                                          <p:attrName>style.visibility</p:attrName>
                                        </p:attrNameLst>
                                      </p:cBhvr>
                                      <p:to>
                                        <p:strVal val="visible"/>
                                      </p:to>
                                    </p:set>
                                    <p:animEffect transition="in" filter="fade">
                                      <p:cBhvr>
                                        <p:cTn id="26" dur="2000"/>
                                        <p:tgtEl>
                                          <p:spTgt spid="17310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3104"/>
                                        </p:tgtEl>
                                        <p:attrNameLst>
                                          <p:attrName>style.visibility</p:attrName>
                                        </p:attrNameLst>
                                      </p:cBhvr>
                                      <p:to>
                                        <p:strVal val="visible"/>
                                      </p:to>
                                    </p:set>
                                    <p:animEffect transition="in" filter="fade">
                                      <p:cBhvr>
                                        <p:cTn id="29" dur="2000"/>
                                        <p:tgtEl>
                                          <p:spTgt spid="17310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3106"/>
                                        </p:tgtEl>
                                        <p:attrNameLst>
                                          <p:attrName>style.visibility</p:attrName>
                                        </p:attrNameLst>
                                      </p:cBhvr>
                                      <p:to>
                                        <p:strVal val="visible"/>
                                      </p:to>
                                    </p:set>
                                    <p:animEffect transition="in" filter="fade">
                                      <p:cBhvr>
                                        <p:cTn id="32" dur="2000"/>
                                        <p:tgtEl>
                                          <p:spTgt spid="17310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3105"/>
                                        </p:tgtEl>
                                        <p:attrNameLst>
                                          <p:attrName>style.visibility</p:attrName>
                                        </p:attrNameLst>
                                      </p:cBhvr>
                                      <p:to>
                                        <p:strVal val="visible"/>
                                      </p:to>
                                    </p:set>
                                    <p:animEffect transition="in" filter="fade">
                                      <p:cBhvr>
                                        <p:cTn id="35" dur="2000"/>
                                        <p:tgtEl>
                                          <p:spTgt spid="17310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73059">
                                            <p:txEl>
                                              <p:pRg st="6" end="6"/>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73059">
                                            <p:txEl>
                                              <p:pRg st="7" end="7"/>
                                            </p:txEl>
                                          </p:spTgt>
                                        </p:tgtEl>
                                        <p:attrNameLst>
                                          <p:attrName>style.visibility</p:attrName>
                                        </p:attrNameLst>
                                      </p:cBhvr>
                                      <p:to>
                                        <p:strVal val="visible"/>
                                      </p:to>
                                    </p:set>
                                  </p:childTnLst>
                                </p:cTn>
                              </p:par>
                              <p:par>
                                <p:cTn id="42" presetID="1" presetClass="entr" presetSubtype="0" fill="hold" grpId="1" nodeType="withEffect">
                                  <p:stCondLst>
                                    <p:cond delay="0"/>
                                  </p:stCondLst>
                                  <p:childTnLst>
                                    <p:set>
                                      <p:cBhvr>
                                        <p:cTn id="43" dur="1" fill="hold">
                                          <p:stCondLst>
                                            <p:cond delay="0"/>
                                          </p:stCondLst>
                                        </p:cTn>
                                        <p:tgtEl>
                                          <p:spTgt spid="173109"/>
                                        </p:tgtEl>
                                        <p:attrNameLst>
                                          <p:attrName>style.visibility</p:attrName>
                                        </p:attrNameLst>
                                      </p:cBhvr>
                                      <p:to>
                                        <p:strVal val="visible"/>
                                      </p:to>
                                    </p:set>
                                  </p:childTnLst>
                                </p:cTn>
                              </p:par>
                              <p:par>
                                <p:cTn id="44" presetID="1" presetClass="entr" presetSubtype="0" fill="hold" grpId="1" nodeType="withEffect">
                                  <p:stCondLst>
                                    <p:cond delay="0"/>
                                  </p:stCondLst>
                                  <p:childTnLst>
                                    <p:set>
                                      <p:cBhvr>
                                        <p:cTn id="45" dur="1" fill="hold">
                                          <p:stCondLst>
                                            <p:cond delay="0"/>
                                          </p:stCondLst>
                                        </p:cTn>
                                        <p:tgtEl>
                                          <p:spTgt spid="173110"/>
                                        </p:tgtEl>
                                        <p:attrNameLst>
                                          <p:attrName>style.visibility</p:attrName>
                                        </p:attrNameLst>
                                      </p:cBhvr>
                                      <p:to>
                                        <p:strVal val="visible"/>
                                      </p:to>
                                    </p:set>
                                  </p:childTnLst>
                                </p:cTn>
                              </p:par>
                              <p:par>
                                <p:cTn id="46" presetID="1" presetClass="entr" presetSubtype="0" fill="hold" grpId="1" nodeType="withEffect">
                                  <p:stCondLst>
                                    <p:cond delay="0"/>
                                  </p:stCondLst>
                                  <p:childTnLst>
                                    <p:set>
                                      <p:cBhvr>
                                        <p:cTn id="47" dur="1" fill="hold">
                                          <p:stCondLst>
                                            <p:cond delay="0"/>
                                          </p:stCondLst>
                                        </p:cTn>
                                        <p:tgtEl>
                                          <p:spTgt spid="173111"/>
                                        </p:tgtEl>
                                        <p:attrNameLst>
                                          <p:attrName>style.visibility</p:attrName>
                                        </p:attrNameLst>
                                      </p:cBhvr>
                                      <p:to>
                                        <p:strVal val="visible"/>
                                      </p:to>
                                    </p:set>
                                  </p:childTnLst>
                                </p:cTn>
                              </p:par>
                              <p:par>
                                <p:cTn id="48" presetID="1" presetClass="entr" presetSubtype="0" fill="hold" grpId="1" nodeType="withEffect">
                                  <p:stCondLst>
                                    <p:cond delay="0"/>
                                  </p:stCondLst>
                                  <p:childTnLst>
                                    <p:set>
                                      <p:cBhvr>
                                        <p:cTn id="49" dur="1" fill="hold">
                                          <p:stCondLst>
                                            <p:cond delay="0"/>
                                          </p:stCondLst>
                                        </p:cTn>
                                        <p:tgtEl>
                                          <p:spTgt spid="17311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0" presetClass="path" presetSubtype="0" accel="50000" decel="50000" fill="hold" grpId="0" nodeType="clickEffect">
                                  <p:stCondLst>
                                    <p:cond delay="0"/>
                                  </p:stCondLst>
                                  <p:childTnLst>
                                    <p:animMotion origin="layout" path="M 8.33333E-7 -4.81481E-6 L 0.35521 0.37385 " pathEditMode="relative" rAng="0" ptsTypes="AA">
                                      <p:cBhvr>
                                        <p:cTn id="53" dur="2000" fill="hold"/>
                                        <p:tgtEl>
                                          <p:spTgt spid="173110"/>
                                        </p:tgtEl>
                                        <p:attrNameLst>
                                          <p:attrName>ppt_x</p:attrName>
                                          <p:attrName>ppt_y</p:attrName>
                                        </p:attrNameLst>
                                      </p:cBhvr>
                                      <p:rCtr x="178" y="187"/>
                                    </p:animMotion>
                                  </p:childTnLst>
                                </p:cTn>
                              </p:par>
                              <p:par>
                                <p:cTn id="54" presetID="0" presetClass="path" presetSubtype="0" accel="50000" decel="50000" fill="hold" grpId="0" nodeType="withEffect">
                                  <p:stCondLst>
                                    <p:cond delay="0"/>
                                  </p:stCondLst>
                                  <p:childTnLst>
                                    <p:animMotion origin="layout" path="M 8.33333E-7 -4.81481E-6 L 0.55208 0.10788 " pathEditMode="relative" rAng="0" ptsTypes="AA">
                                      <p:cBhvr>
                                        <p:cTn id="55" dur="2000" fill="hold"/>
                                        <p:tgtEl>
                                          <p:spTgt spid="173111"/>
                                        </p:tgtEl>
                                        <p:attrNameLst>
                                          <p:attrName>ppt_x</p:attrName>
                                          <p:attrName>ppt_y</p:attrName>
                                        </p:attrNameLst>
                                      </p:cBhvr>
                                      <p:rCtr x="276" y="54"/>
                                    </p:animMotion>
                                  </p:childTnLst>
                                </p:cTn>
                              </p:par>
                              <p:par>
                                <p:cTn id="56" presetID="0" presetClass="path" presetSubtype="0" accel="50000" decel="50000" fill="hold" grpId="0" nodeType="withEffect">
                                  <p:stCondLst>
                                    <p:cond delay="0"/>
                                  </p:stCondLst>
                                  <p:childTnLst>
                                    <p:animMotion origin="layout" path="M 8.33333E-7 -4.81481E-6 L 0.35417 -0.14212 " pathEditMode="relative" rAng="0" ptsTypes="AA">
                                      <p:cBhvr>
                                        <p:cTn id="57" dur="2000" fill="hold"/>
                                        <p:tgtEl>
                                          <p:spTgt spid="173109"/>
                                        </p:tgtEl>
                                        <p:attrNameLst>
                                          <p:attrName>ppt_x</p:attrName>
                                          <p:attrName>ppt_y</p:attrName>
                                        </p:attrNameLst>
                                      </p:cBhvr>
                                      <p:rCtr x="177" y="-71"/>
                                    </p:animMotion>
                                  </p:childTnLst>
                                </p:cTn>
                              </p:par>
                              <p:par>
                                <p:cTn id="58" presetID="0" presetClass="path" presetSubtype="0" accel="50000" decel="50000" fill="hold" grpId="0" nodeType="withEffect">
                                  <p:stCondLst>
                                    <p:cond delay="0"/>
                                  </p:stCondLst>
                                  <p:childTnLst>
                                    <p:animMotion origin="layout" path="M 8.33333E-7 -4.81481E-6 L 0.16059 0.11598 " pathEditMode="relative" rAng="0" ptsTypes="AA">
                                      <p:cBhvr>
                                        <p:cTn id="59" dur="2000" fill="hold"/>
                                        <p:tgtEl>
                                          <p:spTgt spid="173112"/>
                                        </p:tgtEl>
                                        <p:attrNameLst>
                                          <p:attrName>ppt_x</p:attrName>
                                          <p:attrName>ppt_y</p:attrName>
                                        </p:attrNameLst>
                                      </p:cBhvr>
                                      <p:rCtr x="80" y="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build="p"/>
      <p:bldP spid="173104" grpId="0" animBg="1"/>
      <p:bldP spid="173105" grpId="0" animBg="1"/>
      <p:bldP spid="173106" grpId="0" animBg="1"/>
      <p:bldP spid="173107" grpId="0" animBg="1"/>
      <p:bldP spid="173108" grpId="0" animBg="1"/>
      <p:bldP spid="173109" grpId="0" animBg="1"/>
      <p:bldP spid="173109" grpId="1" animBg="1"/>
      <p:bldP spid="173110" grpId="0" animBg="1"/>
      <p:bldP spid="173110" grpId="1" animBg="1"/>
      <p:bldP spid="173111" grpId="0" animBg="1"/>
      <p:bldP spid="173111" grpId="1" animBg="1"/>
      <p:bldP spid="173112" grpId="0" animBg="1"/>
      <p:bldP spid="17311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Resources Involved</a:t>
            </a:r>
          </a:p>
        </p:txBody>
      </p:sp>
      <p:sp>
        <p:nvSpPr>
          <p:cNvPr id="15363" name="Rectangle 3"/>
          <p:cNvSpPr>
            <a:spLocks noGrp="1" noChangeArrowheads="1"/>
          </p:cNvSpPr>
          <p:nvPr>
            <p:ph type="body" sz="half" idx="1"/>
          </p:nvPr>
        </p:nvSpPr>
        <p:spPr>
          <a:xfrm>
            <a:off x="779463" y="1763713"/>
            <a:ext cx="4027487" cy="4916487"/>
          </a:xfrm>
        </p:spPr>
        <p:txBody>
          <a:bodyPr/>
          <a:lstStyle/>
          <a:p>
            <a:pPr eaLnBrk="1" hangingPunct="1"/>
            <a:r>
              <a:rPr lang="en-US" sz="1800" smtClean="0">
                <a:latin typeface="Arial" charset="0"/>
              </a:rPr>
              <a:t>TTmex Infrastructure</a:t>
            </a:r>
          </a:p>
          <a:p>
            <a:pPr lvl="1" eaLnBrk="1" hangingPunct="1"/>
            <a:r>
              <a:rPr lang="en-US" sz="1700" smtClean="0">
                <a:latin typeface="Arial" charset="0"/>
              </a:rPr>
              <a:t>NS: Name Service</a:t>
            </a:r>
          </a:p>
          <a:p>
            <a:pPr lvl="1" eaLnBrk="1" hangingPunct="1"/>
            <a:r>
              <a:rPr lang="en-US" sz="1700" smtClean="0">
                <a:latin typeface="Arial" charset="0"/>
              </a:rPr>
              <a:t>SM: Session Manager</a:t>
            </a:r>
          </a:p>
          <a:p>
            <a:pPr eaLnBrk="1" hangingPunct="1"/>
            <a:r>
              <a:rPr lang="en-US" sz="1800" smtClean="0">
                <a:latin typeface="Arial" charset="0"/>
              </a:rPr>
              <a:t>Per Test Device</a:t>
            </a:r>
          </a:p>
          <a:p>
            <a:pPr lvl="1" eaLnBrk="1" hangingPunct="1"/>
            <a:r>
              <a:rPr lang="en-US" sz="1700" smtClean="0">
                <a:latin typeface="Arial" charset="0"/>
              </a:rPr>
              <a:t>D: Daemon</a:t>
            </a:r>
          </a:p>
          <a:p>
            <a:pPr lvl="1" eaLnBrk="1" hangingPunct="1"/>
            <a:r>
              <a:rPr lang="en-US" sz="1700" smtClean="0">
                <a:latin typeface="Arial" charset="0"/>
              </a:rPr>
              <a:t>C: Container</a:t>
            </a:r>
          </a:p>
          <a:p>
            <a:pPr eaLnBrk="1" hangingPunct="1"/>
            <a:r>
              <a:rPr lang="en-US" sz="1800" smtClean="0">
                <a:latin typeface="Arial" charset="0"/>
              </a:rPr>
              <a:t>Per Test Session</a:t>
            </a:r>
          </a:p>
          <a:p>
            <a:pPr lvl="1" eaLnBrk="1" hangingPunct="1"/>
            <a:r>
              <a:rPr lang="en-US" sz="1700" smtClean="0">
                <a:latin typeface="Arial" charset="0"/>
              </a:rPr>
              <a:t>Fn: Test Suite </a:t>
            </a:r>
            <a:br>
              <a:rPr lang="en-US" sz="1700" smtClean="0">
                <a:latin typeface="Arial" charset="0"/>
              </a:rPr>
            </a:br>
            <a:r>
              <a:rPr lang="en-US" sz="1700" smtClean="0">
                <a:latin typeface="Arial" charset="0"/>
              </a:rPr>
              <a:t>and Libraries </a:t>
            </a:r>
            <a:br>
              <a:rPr lang="en-US" sz="1700" smtClean="0">
                <a:latin typeface="Arial" charset="0"/>
              </a:rPr>
            </a:br>
            <a:r>
              <a:rPr lang="en-US" sz="1700" smtClean="0">
                <a:latin typeface="Arial" charset="0"/>
              </a:rPr>
              <a:t>for device n</a:t>
            </a:r>
          </a:p>
          <a:p>
            <a:pPr eaLnBrk="1" hangingPunct="1"/>
            <a:r>
              <a:rPr lang="en-US" sz="1800" smtClean="0">
                <a:latin typeface="Arial" charset="0"/>
              </a:rPr>
              <a:t>Run the session</a:t>
            </a:r>
          </a:p>
        </p:txBody>
      </p:sp>
      <p:sp>
        <p:nvSpPr>
          <p:cNvPr id="15364" name="Oval 4"/>
          <p:cNvSpPr>
            <a:spLocks noChangeArrowheads="1"/>
          </p:cNvSpPr>
          <p:nvPr/>
        </p:nvSpPr>
        <p:spPr bwMode="auto">
          <a:xfrm>
            <a:off x="4821238" y="2452688"/>
            <a:ext cx="3636962" cy="3638550"/>
          </a:xfrm>
          <a:prstGeom prst="ellipse">
            <a:avLst/>
          </a:prstGeom>
          <a:noFill/>
          <a:ln w="57150">
            <a:solidFill>
              <a:srgbClr val="C13567"/>
            </a:solidFill>
            <a:prstDash val="lgDash"/>
            <a:round/>
            <a:headEnd/>
            <a:tailEnd/>
          </a:ln>
        </p:spPr>
        <p:txBody>
          <a:bodyPr wrap="none" lIns="0" tIns="0" rIns="0" bIns="0" anchor="ctr"/>
          <a:lstStyle/>
          <a:p>
            <a:endParaRPr lang="de-DE"/>
          </a:p>
        </p:txBody>
      </p:sp>
      <p:grpSp>
        <p:nvGrpSpPr>
          <p:cNvPr id="15365" name="Group 5"/>
          <p:cNvGrpSpPr>
            <a:grpSpLocks/>
          </p:cNvGrpSpPr>
          <p:nvPr/>
        </p:nvGrpSpPr>
        <p:grpSpPr bwMode="auto">
          <a:xfrm>
            <a:off x="5662613" y="3295650"/>
            <a:ext cx="1954212" cy="1954213"/>
            <a:chOff x="1165" y="1821"/>
            <a:chExt cx="1090" cy="1090"/>
          </a:xfrm>
        </p:grpSpPr>
        <p:grpSp>
          <p:nvGrpSpPr>
            <p:cNvPr id="15429" name="Group 6"/>
            <p:cNvGrpSpPr>
              <a:grpSpLocks/>
            </p:cNvGrpSpPr>
            <p:nvPr/>
          </p:nvGrpSpPr>
          <p:grpSpPr bwMode="auto">
            <a:xfrm>
              <a:off x="1281" y="1927"/>
              <a:ext cx="879" cy="881"/>
              <a:chOff x="1309" y="1927"/>
              <a:chExt cx="879" cy="881"/>
            </a:xfrm>
          </p:grpSpPr>
          <p:grpSp>
            <p:nvGrpSpPr>
              <p:cNvPr id="15435" name="Group 7"/>
              <p:cNvGrpSpPr>
                <a:grpSpLocks/>
              </p:cNvGrpSpPr>
              <p:nvPr/>
            </p:nvGrpSpPr>
            <p:grpSpPr bwMode="auto">
              <a:xfrm>
                <a:off x="1309" y="1927"/>
                <a:ext cx="879" cy="881"/>
                <a:chOff x="1309" y="1927"/>
                <a:chExt cx="879" cy="881"/>
              </a:xfrm>
            </p:grpSpPr>
            <p:sp>
              <p:nvSpPr>
                <p:cNvPr id="15438" name="Line 8"/>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39" name="Line 9"/>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40" name="Line 10"/>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41" name="Line 11"/>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5436" name="Line 12"/>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37" name="Line 13"/>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5430" name="Group 14"/>
            <p:cNvGrpSpPr>
              <a:grpSpLocks/>
            </p:cNvGrpSpPr>
            <p:nvPr/>
          </p:nvGrpSpPr>
          <p:grpSpPr bwMode="auto">
            <a:xfrm>
              <a:off x="1165" y="1821"/>
              <a:ext cx="1090" cy="1090"/>
              <a:chOff x="1165" y="1821"/>
              <a:chExt cx="1090" cy="1090"/>
            </a:xfrm>
          </p:grpSpPr>
          <p:pic>
            <p:nvPicPr>
              <p:cNvPr id="15431" name="Picture 15"/>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5432" name="Picture 16"/>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5433" name="Picture 17"/>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5434" name="Picture 18"/>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5366" name="Line 19"/>
          <p:cNvSpPr>
            <a:spLocks noChangeShapeType="1"/>
          </p:cNvSpPr>
          <p:nvPr/>
        </p:nvSpPr>
        <p:spPr bwMode="auto">
          <a:xfrm>
            <a:off x="531971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5367" name="Line 20"/>
          <p:cNvSpPr>
            <a:spLocks noChangeShapeType="1"/>
          </p:cNvSpPr>
          <p:nvPr/>
        </p:nvSpPr>
        <p:spPr bwMode="auto">
          <a:xfrm>
            <a:off x="762476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5368" name="Line 21"/>
          <p:cNvSpPr>
            <a:spLocks noChangeShapeType="1"/>
          </p:cNvSpPr>
          <p:nvPr/>
        </p:nvSpPr>
        <p:spPr bwMode="auto">
          <a:xfrm>
            <a:off x="6640513" y="284321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5369" name="Line 22"/>
          <p:cNvSpPr>
            <a:spLocks noChangeShapeType="1"/>
          </p:cNvSpPr>
          <p:nvPr/>
        </p:nvSpPr>
        <p:spPr bwMode="auto">
          <a:xfrm>
            <a:off x="6640513" y="524986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5370" name="Text Box 23"/>
          <p:cNvSpPr txBox="1">
            <a:spLocks noChangeArrowheads="1"/>
          </p:cNvSpPr>
          <p:nvPr/>
        </p:nvSpPr>
        <p:spPr bwMode="auto">
          <a:xfrm>
            <a:off x="5456238" y="1376363"/>
            <a:ext cx="2406650" cy="641350"/>
          </a:xfrm>
          <a:prstGeom prst="rect">
            <a:avLst/>
          </a:prstGeom>
          <a:noFill/>
          <a:ln w="9525">
            <a:noFill/>
            <a:miter lim="800000"/>
            <a:headEnd/>
            <a:tailEnd/>
          </a:ln>
        </p:spPr>
        <p:txBody>
          <a:bodyPr wrap="none">
            <a:spAutoFit/>
          </a:bodyPr>
          <a:lstStyle/>
          <a:p>
            <a:pPr algn="ctr"/>
            <a:r>
              <a:rPr lang="de-DE"/>
              <a:t>Physical configuration</a:t>
            </a:r>
          </a:p>
          <a:p>
            <a:pPr algn="ctr"/>
            <a:r>
              <a:rPr lang="de-DE"/>
              <a:t>with real test devices</a:t>
            </a:r>
          </a:p>
        </p:txBody>
      </p:sp>
      <p:sp>
        <p:nvSpPr>
          <p:cNvPr id="15371" name="Oval 24"/>
          <p:cNvSpPr>
            <a:spLocks noChangeArrowheads="1"/>
          </p:cNvSpPr>
          <p:nvPr/>
        </p:nvSpPr>
        <p:spPr bwMode="auto">
          <a:xfrm>
            <a:off x="4821238" y="2452688"/>
            <a:ext cx="3636962" cy="3638550"/>
          </a:xfrm>
          <a:prstGeom prst="ellipse">
            <a:avLst/>
          </a:prstGeom>
          <a:noFill/>
          <a:ln w="57150">
            <a:solidFill>
              <a:srgbClr val="BE1E46"/>
            </a:solidFill>
            <a:prstDash val="lgDash"/>
            <a:round/>
            <a:headEnd/>
            <a:tailEnd/>
          </a:ln>
        </p:spPr>
        <p:txBody>
          <a:bodyPr wrap="none" lIns="0" tIns="0" rIns="0" bIns="0" anchor="ctr"/>
          <a:lstStyle/>
          <a:p>
            <a:endParaRPr lang="de-DE"/>
          </a:p>
        </p:txBody>
      </p:sp>
      <p:sp>
        <p:nvSpPr>
          <p:cNvPr id="175129" name="Rectangle 25"/>
          <p:cNvSpPr>
            <a:spLocks noChangeArrowheads="1"/>
          </p:cNvSpPr>
          <p:nvPr/>
        </p:nvSpPr>
        <p:spPr bwMode="auto">
          <a:xfrm>
            <a:off x="4411663"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grpSp>
        <p:nvGrpSpPr>
          <p:cNvPr id="15373" name="Group 26"/>
          <p:cNvGrpSpPr>
            <a:grpSpLocks/>
          </p:cNvGrpSpPr>
          <p:nvPr/>
        </p:nvGrpSpPr>
        <p:grpSpPr bwMode="auto">
          <a:xfrm>
            <a:off x="5662613" y="3295650"/>
            <a:ext cx="1954212" cy="1954213"/>
            <a:chOff x="1165" y="1821"/>
            <a:chExt cx="1090" cy="1090"/>
          </a:xfrm>
        </p:grpSpPr>
        <p:grpSp>
          <p:nvGrpSpPr>
            <p:cNvPr id="15416" name="Group 27"/>
            <p:cNvGrpSpPr>
              <a:grpSpLocks/>
            </p:cNvGrpSpPr>
            <p:nvPr/>
          </p:nvGrpSpPr>
          <p:grpSpPr bwMode="auto">
            <a:xfrm>
              <a:off x="1281" y="1927"/>
              <a:ext cx="879" cy="881"/>
              <a:chOff x="1309" y="1927"/>
              <a:chExt cx="879" cy="881"/>
            </a:xfrm>
          </p:grpSpPr>
          <p:grpSp>
            <p:nvGrpSpPr>
              <p:cNvPr id="15422" name="Group 28"/>
              <p:cNvGrpSpPr>
                <a:grpSpLocks/>
              </p:cNvGrpSpPr>
              <p:nvPr/>
            </p:nvGrpSpPr>
            <p:grpSpPr bwMode="auto">
              <a:xfrm>
                <a:off x="1309" y="1927"/>
                <a:ext cx="879" cy="881"/>
                <a:chOff x="1309" y="1927"/>
                <a:chExt cx="879" cy="881"/>
              </a:xfrm>
            </p:grpSpPr>
            <p:sp>
              <p:nvSpPr>
                <p:cNvPr id="15425" name="Line 29"/>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26" name="Line 30"/>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27" name="Line 31"/>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28" name="Line 32"/>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5423" name="Line 33"/>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5424" name="Line 34"/>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5417" name="Group 35"/>
            <p:cNvGrpSpPr>
              <a:grpSpLocks/>
            </p:cNvGrpSpPr>
            <p:nvPr/>
          </p:nvGrpSpPr>
          <p:grpSpPr bwMode="auto">
            <a:xfrm>
              <a:off x="1165" y="1821"/>
              <a:ext cx="1090" cy="1090"/>
              <a:chOff x="1165" y="1821"/>
              <a:chExt cx="1090" cy="1090"/>
            </a:xfrm>
          </p:grpSpPr>
          <p:pic>
            <p:nvPicPr>
              <p:cNvPr id="15418" name="Picture 36"/>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5419" name="Picture 37"/>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5420" name="Picture 38"/>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5421" name="Picture 39"/>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75144" name="Rectangle 40"/>
          <p:cNvSpPr>
            <a:spLocks noChangeArrowheads="1"/>
          </p:cNvSpPr>
          <p:nvPr/>
        </p:nvSpPr>
        <p:spPr bwMode="auto">
          <a:xfrm>
            <a:off x="7977188"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75145" name="Rectangle 41"/>
          <p:cNvSpPr>
            <a:spLocks noChangeArrowheads="1"/>
          </p:cNvSpPr>
          <p:nvPr/>
        </p:nvSpPr>
        <p:spPr bwMode="auto">
          <a:xfrm>
            <a:off x="6186488" y="21701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75146" name="Rectangle 42"/>
          <p:cNvSpPr>
            <a:spLocks noChangeArrowheads="1"/>
          </p:cNvSpPr>
          <p:nvPr/>
        </p:nvSpPr>
        <p:spPr bwMode="auto">
          <a:xfrm>
            <a:off x="6200775" y="5697538"/>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5377" name="Line 43"/>
          <p:cNvSpPr>
            <a:spLocks noChangeShapeType="1"/>
          </p:cNvSpPr>
          <p:nvPr/>
        </p:nvSpPr>
        <p:spPr bwMode="auto">
          <a:xfrm>
            <a:off x="531971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5378" name="Line 44"/>
          <p:cNvSpPr>
            <a:spLocks noChangeShapeType="1"/>
          </p:cNvSpPr>
          <p:nvPr/>
        </p:nvSpPr>
        <p:spPr bwMode="auto">
          <a:xfrm>
            <a:off x="7624763" y="4271963"/>
            <a:ext cx="342900" cy="0"/>
          </a:xfrm>
          <a:prstGeom prst="line">
            <a:avLst/>
          </a:prstGeom>
          <a:noFill/>
          <a:ln w="76200">
            <a:solidFill>
              <a:schemeClr val="tx2"/>
            </a:solidFill>
            <a:round/>
            <a:headEnd/>
            <a:tailEnd/>
          </a:ln>
        </p:spPr>
        <p:txBody>
          <a:bodyPr wrap="none" lIns="0" tIns="0" rIns="0" bIns="0" anchor="ctr"/>
          <a:lstStyle/>
          <a:p>
            <a:endParaRPr lang="de-DE"/>
          </a:p>
        </p:txBody>
      </p:sp>
      <p:sp>
        <p:nvSpPr>
          <p:cNvPr id="15379" name="Line 45"/>
          <p:cNvSpPr>
            <a:spLocks noChangeShapeType="1"/>
          </p:cNvSpPr>
          <p:nvPr/>
        </p:nvSpPr>
        <p:spPr bwMode="auto">
          <a:xfrm>
            <a:off x="6640513" y="284321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5380" name="Line 46"/>
          <p:cNvSpPr>
            <a:spLocks noChangeShapeType="1"/>
          </p:cNvSpPr>
          <p:nvPr/>
        </p:nvSpPr>
        <p:spPr bwMode="auto">
          <a:xfrm>
            <a:off x="6640513" y="5249863"/>
            <a:ext cx="0" cy="452437"/>
          </a:xfrm>
          <a:prstGeom prst="line">
            <a:avLst/>
          </a:prstGeom>
          <a:noFill/>
          <a:ln w="76200">
            <a:solidFill>
              <a:schemeClr val="tx2"/>
            </a:solidFill>
            <a:round/>
            <a:headEnd/>
            <a:tailEnd/>
          </a:ln>
        </p:spPr>
        <p:txBody>
          <a:bodyPr wrap="none" lIns="0" tIns="0" rIns="0" bIns="0" anchor="ctr"/>
          <a:lstStyle/>
          <a:p>
            <a:endParaRPr lang="de-DE"/>
          </a:p>
        </p:txBody>
      </p:sp>
      <p:sp>
        <p:nvSpPr>
          <p:cNvPr id="175151" name="Rectangle 47"/>
          <p:cNvSpPr>
            <a:spLocks noChangeArrowheads="1"/>
          </p:cNvSpPr>
          <p:nvPr/>
        </p:nvSpPr>
        <p:spPr bwMode="auto">
          <a:xfrm>
            <a:off x="4162425" y="3930650"/>
            <a:ext cx="246063"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5152" name="Rectangle 48"/>
          <p:cNvSpPr>
            <a:spLocks noChangeArrowheads="1"/>
          </p:cNvSpPr>
          <p:nvPr/>
        </p:nvSpPr>
        <p:spPr bwMode="auto">
          <a:xfrm>
            <a:off x="5949950" y="5684838"/>
            <a:ext cx="246063" cy="684212"/>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5153" name="Rectangle 49"/>
          <p:cNvSpPr>
            <a:spLocks noChangeArrowheads="1"/>
          </p:cNvSpPr>
          <p:nvPr/>
        </p:nvSpPr>
        <p:spPr bwMode="auto">
          <a:xfrm>
            <a:off x="8885238" y="3924300"/>
            <a:ext cx="246062"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75154" name="Rectangle 50"/>
          <p:cNvSpPr>
            <a:spLocks noChangeArrowheads="1"/>
          </p:cNvSpPr>
          <p:nvPr/>
        </p:nvSpPr>
        <p:spPr bwMode="auto">
          <a:xfrm>
            <a:off x="5940425" y="2159000"/>
            <a:ext cx="246063" cy="684213"/>
          </a:xfrm>
          <a:prstGeom prst="rect">
            <a:avLst/>
          </a:prstGeom>
          <a:solidFill>
            <a:schemeClr val="bg2"/>
          </a:solidFill>
          <a:ln w="9525">
            <a:noFill/>
            <a:miter lim="800000"/>
            <a:headEnd/>
            <a:tailEnd/>
          </a:ln>
        </p:spPr>
        <p:txBody>
          <a:bodyPr wrap="none" lIns="0" tIns="0" rIns="0" bIns="0" anchor="ctr"/>
          <a:lstStyle/>
          <a:p>
            <a:pPr algn="ctr"/>
            <a:r>
              <a:rPr lang="de-DE" sz="2000"/>
              <a:t>D</a:t>
            </a:r>
            <a:endParaRPr lang="en-US" sz="2000"/>
          </a:p>
        </p:txBody>
      </p:sp>
      <p:sp>
        <p:nvSpPr>
          <p:cNvPr id="15385" name="Rectangle 51"/>
          <p:cNvSpPr>
            <a:spLocks noChangeArrowheads="1"/>
          </p:cNvSpPr>
          <p:nvPr/>
        </p:nvSpPr>
        <p:spPr bwMode="auto">
          <a:xfrm>
            <a:off x="4411663" y="4614863"/>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F1</a:t>
            </a:r>
            <a:endParaRPr lang="en-US" sz="2000"/>
          </a:p>
        </p:txBody>
      </p:sp>
      <p:sp>
        <p:nvSpPr>
          <p:cNvPr id="15386" name="Rectangle 52"/>
          <p:cNvSpPr>
            <a:spLocks noChangeArrowheads="1"/>
          </p:cNvSpPr>
          <p:nvPr/>
        </p:nvSpPr>
        <p:spPr bwMode="auto">
          <a:xfrm>
            <a:off x="6183313" y="2846388"/>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F2</a:t>
            </a:r>
            <a:endParaRPr lang="en-US" sz="2000"/>
          </a:p>
        </p:txBody>
      </p:sp>
      <p:sp>
        <p:nvSpPr>
          <p:cNvPr id="15387" name="Rectangle 53"/>
          <p:cNvSpPr>
            <a:spLocks noChangeArrowheads="1"/>
          </p:cNvSpPr>
          <p:nvPr/>
        </p:nvSpPr>
        <p:spPr bwMode="auto">
          <a:xfrm>
            <a:off x="7967663" y="4608513"/>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F3</a:t>
            </a:r>
            <a:endParaRPr lang="en-US" sz="2000"/>
          </a:p>
        </p:txBody>
      </p:sp>
      <p:sp>
        <p:nvSpPr>
          <p:cNvPr id="15388" name="Rectangle 54"/>
          <p:cNvSpPr>
            <a:spLocks noChangeArrowheads="1"/>
          </p:cNvSpPr>
          <p:nvPr/>
        </p:nvSpPr>
        <p:spPr bwMode="auto">
          <a:xfrm>
            <a:off x="6197600" y="5468938"/>
            <a:ext cx="911225" cy="225425"/>
          </a:xfrm>
          <a:prstGeom prst="rect">
            <a:avLst/>
          </a:prstGeom>
          <a:solidFill>
            <a:schemeClr val="bg2"/>
          </a:solidFill>
          <a:ln w="9525">
            <a:noFill/>
            <a:miter lim="800000"/>
            <a:headEnd/>
            <a:tailEnd/>
          </a:ln>
        </p:spPr>
        <p:txBody>
          <a:bodyPr wrap="none" lIns="0" tIns="0" rIns="0" bIns="0" anchor="ctr"/>
          <a:lstStyle/>
          <a:p>
            <a:pPr algn="ctr"/>
            <a:r>
              <a:rPr lang="de-DE" sz="2000"/>
              <a:t>F4</a:t>
            </a:r>
            <a:endParaRPr lang="en-US" sz="2000"/>
          </a:p>
        </p:txBody>
      </p:sp>
      <p:sp>
        <p:nvSpPr>
          <p:cNvPr id="15389" name="Rectangle 55"/>
          <p:cNvSpPr>
            <a:spLocks noChangeArrowheads="1"/>
          </p:cNvSpPr>
          <p:nvPr/>
        </p:nvSpPr>
        <p:spPr bwMode="auto">
          <a:xfrm>
            <a:off x="4265613" y="2155825"/>
            <a:ext cx="911225" cy="593725"/>
          </a:xfrm>
          <a:prstGeom prst="rect">
            <a:avLst/>
          </a:prstGeom>
          <a:solidFill>
            <a:schemeClr val="bg2"/>
          </a:solidFill>
          <a:ln w="9525">
            <a:noFill/>
            <a:miter lim="800000"/>
            <a:headEnd/>
            <a:tailEnd/>
          </a:ln>
        </p:spPr>
        <p:txBody>
          <a:bodyPr wrap="none" lIns="0" tIns="0" rIns="0" bIns="0" anchor="ctr"/>
          <a:lstStyle/>
          <a:p>
            <a:pPr algn="ctr"/>
            <a:r>
              <a:rPr lang="de-DE" sz="2000"/>
              <a:t>NS</a:t>
            </a:r>
          </a:p>
          <a:p>
            <a:pPr algn="ctr"/>
            <a:r>
              <a:rPr lang="de-DE" sz="2000"/>
              <a:t>SM</a:t>
            </a:r>
            <a:endParaRPr lang="en-US" sz="2000"/>
          </a:p>
        </p:txBody>
      </p:sp>
      <p:grpSp>
        <p:nvGrpSpPr>
          <p:cNvPr id="10" name="Group 56"/>
          <p:cNvGrpSpPr>
            <a:grpSpLocks/>
          </p:cNvGrpSpPr>
          <p:nvPr/>
        </p:nvGrpSpPr>
        <p:grpSpPr bwMode="auto">
          <a:xfrm>
            <a:off x="6048375" y="5762625"/>
            <a:ext cx="1120775" cy="523875"/>
            <a:chOff x="3792" y="3570"/>
            <a:chExt cx="706" cy="330"/>
          </a:xfrm>
        </p:grpSpPr>
        <p:sp>
          <p:nvSpPr>
            <p:cNvPr id="15412" name="AutoShape 57"/>
            <p:cNvSpPr>
              <a:spLocks noChangeArrowheads="1"/>
            </p:cNvSpPr>
            <p:nvPr/>
          </p:nvSpPr>
          <p:spPr bwMode="auto">
            <a:xfrm>
              <a:off x="3846" y="3599"/>
              <a:ext cx="652" cy="301"/>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TCs</a:t>
              </a:r>
            </a:p>
          </p:txBody>
        </p:sp>
        <p:sp>
          <p:nvSpPr>
            <p:cNvPr id="15413" name="Oval 58"/>
            <p:cNvSpPr>
              <a:spLocks noChangeArrowheads="1"/>
            </p:cNvSpPr>
            <p:nvPr/>
          </p:nvSpPr>
          <p:spPr bwMode="auto">
            <a:xfrm>
              <a:off x="3909" y="3570"/>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414" name="Oval 59"/>
            <p:cNvSpPr>
              <a:spLocks noChangeArrowheads="1"/>
            </p:cNvSpPr>
            <p:nvPr/>
          </p:nvSpPr>
          <p:spPr bwMode="auto">
            <a:xfrm>
              <a:off x="4135" y="3570"/>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415" name="Oval 60"/>
            <p:cNvSpPr>
              <a:spLocks noChangeArrowheads="1"/>
            </p:cNvSpPr>
            <p:nvPr/>
          </p:nvSpPr>
          <p:spPr bwMode="auto">
            <a:xfrm>
              <a:off x="3792" y="3699"/>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1" name="Group 61"/>
          <p:cNvGrpSpPr>
            <a:grpSpLocks/>
          </p:cNvGrpSpPr>
          <p:nvPr/>
        </p:nvGrpSpPr>
        <p:grpSpPr bwMode="auto">
          <a:xfrm>
            <a:off x="5973763" y="2292350"/>
            <a:ext cx="1270000" cy="498475"/>
            <a:chOff x="882" y="2361"/>
            <a:chExt cx="800" cy="314"/>
          </a:xfrm>
        </p:grpSpPr>
        <p:grpSp>
          <p:nvGrpSpPr>
            <p:cNvPr id="15407" name="Group 62"/>
            <p:cNvGrpSpPr>
              <a:grpSpLocks/>
            </p:cNvGrpSpPr>
            <p:nvPr/>
          </p:nvGrpSpPr>
          <p:grpSpPr bwMode="auto">
            <a:xfrm>
              <a:off x="953" y="2361"/>
              <a:ext cx="682" cy="314"/>
              <a:chOff x="2526" y="2160"/>
              <a:chExt cx="1351" cy="623"/>
            </a:xfrm>
          </p:grpSpPr>
          <p:sp>
            <p:nvSpPr>
              <p:cNvPr id="15410" name="AutoShape 63"/>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5411" name="AutoShape 64"/>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MTC</a:t>
                </a:r>
              </a:p>
            </p:txBody>
          </p:sp>
        </p:grpSp>
        <p:sp>
          <p:nvSpPr>
            <p:cNvPr id="15408" name="Oval 65"/>
            <p:cNvSpPr>
              <a:spLocks noChangeArrowheads="1"/>
            </p:cNvSpPr>
            <p:nvPr/>
          </p:nvSpPr>
          <p:spPr bwMode="auto">
            <a:xfrm>
              <a:off x="1556"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409" name="Oval 66"/>
            <p:cNvSpPr>
              <a:spLocks noChangeArrowheads="1"/>
            </p:cNvSpPr>
            <p:nvPr/>
          </p:nvSpPr>
          <p:spPr bwMode="auto">
            <a:xfrm>
              <a:off x="882"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 name="Group 67"/>
          <p:cNvGrpSpPr>
            <a:grpSpLocks/>
          </p:cNvGrpSpPr>
          <p:nvPr/>
        </p:nvGrpSpPr>
        <p:grpSpPr bwMode="auto">
          <a:xfrm>
            <a:off x="4241800" y="3992563"/>
            <a:ext cx="1157288" cy="554037"/>
            <a:chOff x="57" y="2325"/>
            <a:chExt cx="729" cy="349"/>
          </a:xfrm>
        </p:grpSpPr>
        <p:grpSp>
          <p:nvGrpSpPr>
            <p:cNvPr id="15401" name="Group 68"/>
            <p:cNvGrpSpPr>
              <a:grpSpLocks/>
            </p:cNvGrpSpPr>
            <p:nvPr/>
          </p:nvGrpSpPr>
          <p:grpSpPr bwMode="auto">
            <a:xfrm>
              <a:off x="57" y="2360"/>
              <a:ext cx="682" cy="314"/>
              <a:chOff x="2526" y="2160"/>
              <a:chExt cx="1351" cy="623"/>
            </a:xfrm>
          </p:grpSpPr>
          <p:sp>
            <p:nvSpPr>
              <p:cNvPr id="15405" name="AutoShape 69"/>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5406" name="AutoShape 70"/>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PTC</a:t>
                </a:r>
              </a:p>
            </p:txBody>
          </p:sp>
        </p:grpSp>
        <p:sp>
          <p:nvSpPr>
            <p:cNvPr id="15402" name="Oval 71"/>
            <p:cNvSpPr>
              <a:spLocks noChangeArrowheads="1"/>
            </p:cNvSpPr>
            <p:nvPr/>
          </p:nvSpPr>
          <p:spPr bwMode="auto">
            <a:xfrm>
              <a:off x="660" y="2469"/>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403" name="Oval 72"/>
            <p:cNvSpPr>
              <a:spLocks noChangeArrowheads="1"/>
            </p:cNvSpPr>
            <p:nvPr/>
          </p:nvSpPr>
          <p:spPr bwMode="auto">
            <a:xfrm>
              <a:off x="460" y="2325"/>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404" name="Oval 73"/>
            <p:cNvSpPr>
              <a:spLocks noChangeArrowheads="1"/>
            </p:cNvSpPr>
            <p:nvPr/>
          </p:nvSpPr>
          <p:spPr bwMode="auto">
            <a:xfrm>
              <a:off x="251" y="2325"/>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5" name="Group 74"/>
          <p:cNvGrpSpPr>
            <a:grpSpLocks/>
          </p:cNvGrpSpPr>
          <p:nvPr/>
        </p:nvGrpSpPr>
        <p:grpSpPr bwMode="auto">
          <a:xfrm>
            <a:off x="7910513" y="3957638"/>
            <a:ext cx="1216025" cy="588962"/>
            <a:chOff x="4904" y="2433"/>
            <a:chExt cx="766" cy="371"/>
          </a:xfrm>
        </p:grpSpPr>
        <p:grpSp>
          <p:nvGrpSpPr>
            <p:cNvPr id="15394" name="Group 75"/>
            <p:cNvGrpSpPr>
              <a:grpSpLocks/>
            </p:cNvGrpSpPr>
            <p:nvPr/>
          </p:nvGrpSpPr>
          <p:grpSpPr bwMode="auto">
            <a:xfrm>
              <a:off x="4935" y="2433"/>
              <a:ext cx="735" cy="371"/>
              <a:chOff x="1737" y="2930"/>
              <a:chExt cx="735" cy="371"/>
            </a:xfrm>
          </p:grpSpPr>
          <p:sp>
            <p:nvSpPr>
              <p:cNvPr id="15398" name="AutoShape 76"/>
              <p:cNvSpPr>
                <a:spLocks noChangeArrowheads="1"/>
              </p:cNvSpPr>
              <p:nvPr/>
            </p:nvSpPr>
            <p:spPr bwMode="auto">
              <a:xfrm>
                <a:off x="1821" y="2930"/>
                <a:ext cx="651" cy="302"/>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5399" name="AutoShape 77"/>
              <p:cNvSpPr>
                <a:spLocks noChangeArrowheads="1"/>
              </p:cNvSpPr>
              <p:nvPr/>
            </p:nvSpPr>
            <p:spPr bwMode="auto">
              <a:xfrm>
                <a:off x="1779" y="2968"/>
                <a:ext cx="651" cy="300"/>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5400" name="AutoShape 78"/>
              <p:cNvSpPr>
                <a:spLocks noChangeArrowheads="1"/>
              </p:cNvSpPr>
              <p:nvPr/>
            </p:nvSpPr>
            <p:spPr bwMode="auto">
              <a:xfrm>
                <a:off x="1737" y="3000"/>
                <a:ext cx="652" cy="301"/>
              </a:xfrm>
              <a:prstGeom prst="roundRect">
                <a:avLst>
                  <a:gd name="adj" fmla="val 157"/>
                </a:avLst>
              </a:prstGeom>
              <a:solidFill>
                <a:srgbClr val="9E1A38"/>
              </a:solidFill>
              <a:ln w="12573">
                <a:solidFill>
                  <a:schemeClr val="tx1"/>
                </a:solidFill>
                <a:round/>
                <a:headEnd/>
                <a:tailEnd/>
              </a:ln>
            </p:spPr>
            <p:txBody>
              <a:bodyPr wrap="none" anchor="ctr"/>
              <a:lstStyle/>
              <a:p>
                <a:pPr algn="ctr"/>
                <a:r>
                  <a:rPr lang="de-DE" sz="2000">
                    <a:solidFill>
                      <a:schemeClr val="bg1"/>
                    </a:solidFill>
                  </a:rPr>
                  <a:t>TC</a:t>
                </a:r>
                <a:endParaRPr lang="en-US" sz="2000">
                  <a:solidFill>
                    <a:schemeClr val="bg1"/>
                  </a:solidFill>
                </a:endParaRPr>
              </a:p>
            </p:txBody>
          </p:sp>
        </p:grpSp>
        <p:sp>
          <p:nvSpPr>
            <p:cNvPr id="15395" name="Oval 79"/>
            <p:cNvSpPr>
              <a:spLocks noChangeArrowheads="1"/>
            </p:cNvSpPr>
            <p:nvPr/>
          </p:nvSpPr>
          <p:spPr bwMode="auto">
            <a:xfrm>
              <a:off x="5021" y="2471"/>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396" name="Oval 80"/>
            <p:cNvSpPr>
              <a:spLocks noChangeArrowheads="1"/>
            </p:cNvSpPr>
            <p:nvPr/>
          </p:nvSpPr>
          <p:spPr bwMode="auto">
            <a:xfrm>
              <a:off x="5247" y="2471"/>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5397" name="Oval 81"/>
            <p:cNvSpPr>
              <a:spLocks noChangeArrowheads="1"/>
            </p:cNvSpPr>
            <p:nvPr/>
          </p:nvSpPr>
          <p:spPr bwMode="auto">
            <a:xfrm>
              <a:off x="4904" y="2600"/>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75145"/>
                                        </p:tgtEl>
                                      </p:cBhvr>
                                    </p:animEffect>
                                    <p:set>
                                      <p:cBhvr>
                                        <p:cTn id="7" dur="1" fill="hold">
                                          <p:stCondLst>
                                            <p:cond delay="1999"/>
                                          </p:stCondLst>
                                        </p:cTn>
                                        <p:tgtEl>
                                          <p:spTgt spid="17514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175144"/>
                                        </p:tgtEl>
                                      </p:cBhvr>
                                    </p:animEffect>
                                    <p:set>
                                      <p:cBhvr>
                                        <p:cTn id="10" dur="1" fill="hold">
                                          <p:stCondLst>
                                            <p:cond delay="1999"/>
                                          </p:stCondLst>
                                        </p:cTn>
                                        <p:tgtEl>
                                          <p:spTgt spid="17514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2000"/>
                                        <p:tgtEl>
                                          <p:spTgt spid="175129"/>
                                        </p:tgtEl>
                                      </p:cBhvr>
                                    </p:animEffect>
                                    <p:set>
                                      <p:cBhvr>
                                        <p:cTn id="13" dur="1" fill="hold">
                                          <p:stCondLst>
                                            <p:cond delay="1999"/>
                                          </p:stCondLst>
                                        </p:cTn>
                                        <p:tgtEl>
                                          <p:spTgt spid="175129"/>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2000"/>
                                        <p:tgtEl>
                                          <p:spTgt spid="175146"/>
                                        </p:tgtEl>
                                      </p:cBhvr>
                                    </p:animEffect>
                                    <p:set>
                                      <p:cBhvr>
                                        <p:cTn id="16" dur="1" fill="hold">
                                          <p:stCondLst>
                                            <p:cond delay="1999"/>
                                          </p:stCondLst>
                                        </p:cTn>
                                        <p:tgtEl>
                                          <p:spTgt spid="17514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2000"/>
                                        <p:tgtEl>
                                          <p:spTgt spid="175153"/>
                                        </p:tgtEl>
                                      </p:cBhvr>
                                    </p:animEffect>
                                    <p:set>
                                      <p:cBhvr>
                                        <p:cTn id="19" dur="1" fill="hold">
                                          <p:stCondLst>
                                            <p:cond delay="1999"/>
                                          </p:stCondLst>
                                        </p:cTn>
                                        <p:tgtEl>
                                          <p:spTgt spid="175153"/>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2000"/>
                                        <p:tgtEl>
                                          <p:spTgt spid="175154"/>
                                        </p:tgtEl>
                                      </p:cBhvr>
                                    </p:animEffect>
                                    <p:set>
                                      <p:cBhvr>
                                        <p:cTn id="22" dur="1" fill="hold">
                                          <p:stCondLst>
                                            <p:cond delay="1999"/>
                                          </p:stCondLst>
                                        </p:cTn>
                                        <p:tgtEl>
                                          <p:spTgt spid="175154"/>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2000"/>
                                        <p:tgtEl>
                                          <p:spTgt spid="175151"/>
                                        </p:tgtEl>
                                      </p:cBhvr>
                                    </p:animEffect>
                                    <p:set>
                                      <p:cBhvr>
                                        <p:cTn id="25" dur="1" fill="hold">
                                          <p:stCondLst>
                                            <p:cond delay="1999"/>
                                          </p:stCondLst>
                                        </p:cTn>
                                        <p:tgtEl>
                                          <p:spTgt spid="175151"/>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2000"/>
                                        <p:tgtEl>
                                          <p:spTgt spid="175152"/>
                                        </p:tgtEl>
                                      </p:cBhvr>
                                    </p:animEffect>
                                    <p:set>
                                      <p:cBhvr>
                                        <p:cTn id="28" dur="1" fill="hold">
                                          <p:stCondLst>
                                            <p:cond delay="1999"/>
                                          </p:stCondLst>
                                        </p:cTn>
                                        <p:tgtEl>
                                          <p:spTgt spid="17515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0"/>
                                        <p:tgtEl>
                                          <p:spTgt spid="11"/>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29" grpId="0" animBg="1"/>
      <p:bldP spid="175144" grpId="0" animBg="1"/>
      <p:bldP spid="175145" grpId="0" animBg="1"/>
      <p:bldP spid="175146" grpId="0" animBg="1"/>
      <p:bldP spid="175151" grpId="0" animBg="1"/>
      <p:bldP spid="175152" grpId="0" animBg="1"/>
      <p:bldP spid="175153" grpId="0" animBg="1"/>
      <p:bldP spid="1751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de-DE" smtClean="0"/>
              <a:t>Small Example</a:t>
            </a:r>
          </a:p>
        </p:txBody>
      </p:sp>
      <p:sp>
        <p:nvSpPr>
          <p:cNvPr id="16387" name="Rectangle 3"/>
          <p:cNvSpPr>
            <a:spLocks noGrp="1" noChangeArrowheads="1"/>
          </p:cNvSpPr>
          <p:nvPr>
            <p:ph type="body" idx="1"/>
          </p:nvPr>
        </p:nvSpPr>
        <p:spPr/>
        <p:txBody>
          <a:bodyPr/>
          <a:lstStyle/>
          <a:p>
            <a:pPr eaLnBrk="1" hangingPunct="1"/>
            <a:r>
              <a:rPr lang="de-DE" smtClean="0"/>
              <a:t>GoogleSearch API</a:t>
            </a:r>
          </a:p>
          <a:p>
            <a:pPr lvl="1" eaLnBrk="1" hangingPunct="1"/>
            <a:r>
              <a:rPr lang="de-DE" smtClean="0"/>
              <a:t>Provide a search string with some parameter</a:t>
            </a:r>
          </a:p>
          <a:p>
            <a:pPr lvl="1" eaLnBrk="1" hangingPunct="1"/>
            <a:r>
              <a:rPr lang="de-DE" smtClean="0"/>
              <a:t>Evaluate the returned results</a:t>
            </a:r>
          </a:p>
          <a:p>
            <a:pPr eaLnBrk="1" hangingPunct="1"/>
            <a:r>
              <a:rPr lang="de-DE" smtClean="0"/>
              <a:t>Use the google WSDL as provided by Google</a:t>
            </a:r>
          </a:p>
          <a:p>
            <a:pPr eaLnBrk="1" hangingPunct="1"/>
            <a:r>
              <a:rPr lang="de-DE" smtClean="0"/>
              <a:t>Check for</a:t>
            </a:r>
          </a:p>
          <a:p>
            <a:pPr lvl="1" eaLnBrk="1" hangingPunct="1"/>
            <a:r>
              <a:rPr lang="de-DE" smtClean="0"/>
              <a:t>Availability of WS</a:t>
            </a:r>
          </a:p>
          <a:p>
            <a:pPr lvl="1" eaLnBrk="1" hangingPunct="1"/>
            <a:r>
              <a:rPr lang="de-DE" smtClean="0"/>
              <a:t>Content of the result</a:t>
            </a:r>
          </a:p>
          <a:p>
            <a:pPr lvl="1" eaLnBrk="1" hangingPunct="1"/>
            <a:r>
              <a:rPr lang="de-DE" smtClean="0"/>
              <a:t>Responsiveness</a:t>
            </a:r>
          </a:p>
          <a:p>
            <a:pPr lvl="1" eaLnBrk="1" hangingPunct="1"/>
            <a:endParaRPr lang="de-DE"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liennummernplatzhalter 3"/>
          <p:cNvSpPr>
            <a:spLocks noGrp="1"/>
          </p:cNvSpPr>
          <p:nvPr>
            <p:ph type="sldNum" sz="quarter" idx="10"/>
          </p:nvPr>
        </p:nvSpPr>
        <p:spPr>
          <a:noFill/>
        </p:spPr>
        <p:txBody>
          <a:bodyPr/>
          <a:lstStyle/>
          <a:p>
            <a:fld id="{F4C85CC4-D709-40C4-8B18-1170BC080506}" type="slidenum">
              <a:rPr lang="de-DE" smtClean="0"/>
              <a:pPr/>
              <a:t>15</a:t>
            </a:fld>
            <a:endParaRPr lang="de-DE" smtClean="0"/>
          </a:p>
        </p:txBody>
      </p:sp>
      <p:sp>
        <p:nvSpPr>
          <p:cNvPr id="17411" name="Rectangle 2"/>
          <p:cNvSpPr>
            <a:spLocks noGrp="1" noChangeArrowheads="1"/>
          </p:cNvSpPr>
          <p:nvPr>
            <p:ph type="title"/>
          </p:nvPr>
        </p:nvSpPr>
        <p:spPr/>
        <p:txBody>
          <a:bodyPr/>
          <a:lstStyle/>
          <a:p>
            <a:pPr eaLnBrk="1" hangingPunct="1"/>
            <a:r>
              <a:rPr lang="en-GB" smtClean="0"/>
              <a:t>A Small Example – WSDL2TTCN3</a:t>
            </a:r>
          </a:p>
        </p:txBody>
      </p:sp>
      <p:sp>
        <p:nvSpPr>
          <p:cNvPr id="17412" name="Rectangle 3"/>
          <p:cNvSpPr>
            <a:spLocks noGrp="1" noChangeArrowheads="1"/>
          </p:cNvSpPr>
          <p:nvPr>
            <p:ph type="body" idx="1"/>
          </p:nvPr>
        </p:nvSpPr>
        <p:spPr/>
        <p:txBody>
          <a:bodyPr/>
          <a:lstStyle/>
          <a:p>
            <a:pPr eaLnBrk="1" hangingPunct="1"/>
            <a:endParaRPr lang="de-DE" smtClean="0"/>
          </a:p>
        </p:txBody>
      </p:sp>
      <p:sp>
        <p:nvSpPr>
          <p:cNvPr id="17413" name="AutoShape 4"/>
          <p:cNvSpPr>
            <a:spLocks noChangeArrowheads="1"/>
          </p:cNvSpPr>
          <p:nvPr/>
        </p:nvSpPr>
        <p:spPr bwMode="auto">
          <a:xfrm>
            <a:off x="612775" y="1339850"/>
            <a:ext cx="7826375" cy="2582863"/>
          </a:xfrm>
          <a:prstGeom prst="foldedCorner">
            <a:avLst>
              <a:gd name="adj" fmla="val 12500"/>
            </a:avLst>
          </a:prstGeom>
          <a:solidFill>
            <a:srgbClr val="FFFFFF"/>
          </a:solidFill>
          <a:ln w="9360">
            <a:solidFill>
              <a:srgbClr val="000000"/>
            </a:solidFill>
            <a:miter lim="800000"/>
            <a:headEnd/>
            <a:tailEnd/>
          </a:ln>
        </p:spPr>
        <p:txBody>
          <a:bodyPr wrap="none" lIns="90000" tIns="46800" rIns="90000" bIns="46800" anchor="ctr"/>
          <a:lstStyle/>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8080"/>
                </a:solidFill>
                <a:latin typeface="Courier New" pitchFamily="49" charset="0"/>
              </a:rPr>
              <a:t>&lt;</a:t>
            </a:r>
            <a:r>
              <a:rPr lang="en-GB" sz="1000">
                <a:solidFill>
                  <a:srgbClr val="3F7F7F"/>
                </a:solidFill>
                <a:latin typeface="Courier New" pitchFamily="49" charset="0"/>
              </a:rPr>
              <a:t>xsd:complexType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"GoogleSearchResult"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xsd:all</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"documentFiltering"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"xsd:boolean"</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"searchComments"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"estimatedTotalResultsCount"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"xsd:int"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"estimateIsExact"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"xsd:boolean"</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"resultElements"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"typens:ResultElementArray"</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"searchQuery"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"startIndex"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"xsd:int"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"endIndex"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"xsd:int"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"searchTips"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"directoryCategories"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"typens:DirectoryCategoryArray"</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xsd:element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"searchTime"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"xsd:double"</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xsd:all</a:t>
            </a:r>
            <a:r>
              <a:rPr lang="en-GB" sz="1000">
                <a:solidFill>
                  <a:srgbClr val="008080"/>
                </a:solidFill>
                <a:latin typeface="Courier New" pitchFamily="49" charset="0"/>
              </a:rPr>
              <a:t>&gt;</a:t>
            </a:r>
          </a:p>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8080"/>
                </a:solidFill>
                <a:latin typeface="Courier New" pitchFamily="49" charset="0"/>
              </a:rPr>
              <a:t>&lt;/</a:t>
            </a:r>
            <a:r>
              <a:rPr lang="en-GB" sz="1000">
                <a:solidFill>
                  <a:srgbClr val="3F7F7F"/>
                </a:solidFill>
                <a:latin typeface="Courier New" pitchFamily="49" charset="0"/>
              </a:rPr>
              <a:t>xsd:complexType</a:t>
            </a:r>
            <a:r>
              <a:rPr lang="en-GB" sz="1000">
                <a:solidFill>
                  <a:srgbClr val="008080"/>
                </a:solidFill>
                <a:latin typeface="Courier New" pitchFamily="49" charset="0"/>
              </a:rPr>
              <a:t>&gt;</a:t>
            </a:r>
          </a:p>
        </p:txBody>
      </p:sp>
      <p:sp>
        <p:nvSpPr>
          <p:cNvPr id="17414" name="AutoShape 5"/>
          <p:cNvSpPr>
            <a:spLocks noChangeArrowheads="1"/>
          </p:cNvSpPr>
          <p:nvPr/>
        </p:nvSpPr>
        <p:spPr bwMode="auto">
          <a:xfrm>
            <a:off x="612775" y="4191000"/>
            <a:ext cx="7826375" cy="2351088"/>
          </a:xfrm>
          <a:prstGeom prst="foldedCorner">
            <a:avLst>
              <a:gd name="adj" fmla="val 12500"/>
            </a:avLst>
          </a:prstGeom>
          <a:solidFill>
            <a:srgbClr val="FFFFFF"/>
          </a:solidFill>
          <a:ln w="19080">
            <a:solidFill>
              <a:srgbClr val="009900"/>
            </a:solidFill>
            <a:miter lim="800000"/>
            <a:headEnd/>
            <a:tailEnd/>
          </a:ln>
        </p:spPr>
        <p:txBody>
          <a:bodyPr wrap="none" lIns="90000" tIns="46800" rIns="90000" bIns="46800" anchor="ctr"/>
          <a:lstStyle/>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type</a:t>
            </a:r>
            <a:r>
              <a:rPr lang="en-GB" sz="1000">
                <a:solidFill>
                  <a:srgbClr val="000000"/>
                </a:solidFill>
                <a:latin typeface="Courier New" pitchFamily="49" charset="0"/>
              </a:rPr>
              <a:t> </a:t>
            </a:r>
            <a:r>
              <a:rPr lang="en-GB" sz="1000" b="1">
                <a:solidFill>
                  <a:srgbClr val="800000"/>
                </a:solidFill>
                <a:latin typeface="Courier New" pitchFamily="49" charset="0"/>
              </a:rPr>
              <a:t>record</a:t>
            </a:r>
            <a:r>
              <a:rPr lang="en-GB" sz="1000">
                <a:solidFill>
                  <a:srgbClr val="000000"/>
                </a:solidFill>
                <a:latin typeface="Courier New" pitchFamily="49" charset="0"/>
              </a:rPr>
              <a:t> GoogleSearchResult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Boolean</a:t>
            </a:r>
            <a:r>
              <a:rPr lang="en-GB" sz="1000">
                <a:solidFill>
                  <a:srgbClr val="000000"/>
                </a:solidFill>
                <a:latin typeface="Courier New" pitchFamily="49" charset="0"/>
              </a:rPr>
              <a:t> documentFiltering,</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searchComments,</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Int</a:t>
            </a:r>
            <a:r>
              <a:rPr lang="en-GB" sz="1000">
                <a:solidFill>
                  <a:srgbClr val="000000"/>
                </a:solidFill>
                <a:latin typeface="Courier New" pitchFamily="49" charset="0"/>
              </a:rPr>
              <a:t> estimatedTotalResultsCount,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Boolean</a:t>
            </a:r>
            <a:r>
              <a:rPr lang="en-GB" sz="1000">
                <a:solidFill>
                  <a:srgbClr val="000000"/>
                </a:solidFill>
                <a:latin typeface="Courier New" pitchFamily="49" charset="0"/>
              </a:rPr>
              <a:t> estimateIsExact,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record</a:t>
            </a:r>
            <a:r>
              <a:rPr lang="en-GB" sz="1000">
                <a:solidFill>
                  <a:srgbClr val="000000"/>
                </a:solidFill>
                <a:latin typeface="Courier New" pitchFamily="49" charset="0"/>
              </a:rPr>
              <a:t> </a:t>
            </a:r>
            <a:r>
              <a:rPr lang="en-GB" sz="1000" b="1">
                <a:solidFill>
                  <a:srgbClr val="800000"/>
                </a:solidFill>
                <a:latin typeface="Courier New" pitchFamily="49" charset="0"/>
              </a:rPr>
              <a:t>of</a:t>
            </a:r>
            <a:r>
              <a:rPr lang="en-GB" sz="1000">
                <a:solidFill>
                  <a:srgbClr val="000000"/>
                </a:solidFill>
                <a:latin typeface="Courier New" pitchFamily="49" charset="0"/>
              </a:rPr>
              <a:t> ResultElement resultElements,</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S</a:t>
            </a:r>
            <a:r>
              <a:rPr lang="en-GB" sz="1000" b="1">
                <a:solidFill>
                  <a:srgbClr val="800000"/>
                </a:solidFill>
                <a:latin typeface="Courier New" pitchFamily="49" charset="0"/>
              </a:rPr>
              <a:t>tring</a:t>
            </a:r>
            <a:r>
              <a:rPr lang="en-GB" sz="1000">
                <a:solidFill>
                  <a:srgbClr val="000000"/>
                </a:solidFill>
                <a:latin typeface="Courier New" pitchFamily="49" charset="0"/>
              </a:rPr>
              <a:t> searchQuery,</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Int</a:t>
            </a:r>
            <a:r>
              <a:rPr lang="en-GB" sz="1000">
                <a:solidFill>
                  <a:srgbClr val="000000"/>
                </a:solidFill>
                <a:latin typeface="Courier New" pitchFamily="49" charset="0"/>
              </a:rPr>
              <a:t> startIndex,</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Int</a:t>
            </a:r>
            <a:r>
              <a:rPr lang="en-GB" sz="1000">
                <a:solidFill>
                  <a:srgbClr val="000000"/>
                </a:solidFill>
                <a:latin typeface="Courier New" pitchFamily="49" charset="0"/>
              </a:rPr>
              <a:t> endIndex,</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searchTips,</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record</a:t>
            </a:r>
            <a:r>
              <a:rPr lang="en-GB" sz="1000">
                <a:solidFill>
                  <a:srgbClr val="000000"/>
                </a:solidFill>
                <a:latin typeface="Courier New" pitchFamily="49" charset="0"/>
              </a:rPr>
              <a:t> </a:t>
            </a:r>
            <a:r>
              <a:rPr lang="en-GB" sz="1000" b="1">
                <a:solidFill>
                  <a:srgbClr val="800000"/>
                </a:solidFill>
                <a:latin typeface="Courier New" pitchFamily="49" charset="0"/>
              </a:rPr>
              <a:t>of</a:t>
            </a:r>
            <a:r>
              <a:rPr lang="en-GB" sz="1000">
                <a:solidFill>
                  <a:srgbClr val="000000"/>
                </a:solidFill>
                <a:latin typeface="Courier New" pitchFamily="49" charset="0"/>
              </a:rPr>
              <a:t> DirectoryCategory directoryCategories,</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Float</a:t>
            </a:r>
            <a:r>
              <a:rPr lang="en-GB" sz="1000">
                <a:solidFill>
                  <a:srgbClr val="000000"/>
                </a:solidFill>
                <a:latin typeface="Courier New" pitchFamily="49" charset="0"/>
              </a:rPr>
              <a:t> searchTime</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p>
        </p:txBody>
      </p:sp>
      <p:sp>
        <p:nvSpPr>
          <p:cNvPr id="17415" name="AutoShape 6"/>
          <p:cNvSpPr>
            <a:spLocks noChangeArrowheads="1"/>
          </p:cNvSpPr>
          <p:nvPr/>
        </p:nvSpPr>
        <p:spPr bwMode="auto">
          <a:xfrm>
            <a:off x="8050213" y="2784475"/>
            <a:ext cx="820737" cy="2417763"/>
          </a:xfrm>
          <a:prstGeom prst="curvedLeftArrow">
            <a:avLst>
              <a:gd name="adj1" fmla="val 57280"/>
              <a:gd name="adj2" fmla="val 117288"/>
              <a:gd name="adj3" fmla="val 66667"/>
            </a:avLst>
          </a:prstGeom>
          <a:solidFill>
            <a:srgbClr val="9E1A38"/>
          </a:solidFill>
          <a:ln w="9525">
            <a:noFill/>
            <a:round/>
            <a:headEnd/>
            <a:tailEnd/>
          </a:ln>
        </p:spPr>
        <p:txBody>
          <a:bodyPr wrap="none" anchor="ctr"/>
          <a:lstStyle/>
          <a:p>
            <a:endParaRPr lang="de-DE"/>
          </a:p>
        </p:txBody>
      </p:sp>
      <p:sp>
        <p:nvSpPr>
          <p:cNvPr id="17416" name="Text Box 7"/>
          <p:cNvSpPr txBox="1">
            <a:spLocks noChangeArrowheads="1"/>
          </p:cNvSpPr>
          <p:nvPr/>
        </p:nvSpPr>
        <p:spPr bwMode="auto">
          <a:xfrm>
            <a:off x="5048250" y="6181725"/>
            <a:ext cx="2476500" cy="263525"/>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000000"/>
                </a:solidFill>
              </a:rPr>
              <a:t>GoogleSearchTypes.ttcn3</a:t>
            </a:r>
          </a:p>
        </p:txBody>
      </p:sp>
      <p:sp>
        <p:nvSpPr>
          <p:cNvPr id="17417" name="Text Box 8"/>
          <p:cNvSpPr txBox="1">
            <a:spLocks noChangeArrowheads="1"/>
          </p:cNvSpPr>
          <p:nvPr/>
        </p:nvSpPr>
        <p:spPr bwMode="auto">
          <a:xfrm>
            <a:off x="5584825" y="3584575"/>
            <a:ext cx="1824038" cy="263525"/>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000000"/>
                </a:solidFill>
              </a:rPr>
              <a:t>GoogleSearch.wsdl</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nummernplatzhalter 2"/>
          <p:cNvSpPr>
            <a:spLocks noGrp="1"/>
          </p:cNvSpPr>
          <p:nvPr>
            <p:ph type="sldNum" sz="quarter" idx="10"/>
          </p:nvPr>
        </p:nvSpPr>
        <p:spPr>
          <a:noFill/>
        </p:spPr>
        <p:txBody>
          <a:bodyPr/>
          <a:lstStyle/>
          <a:p>
            <a:fld id="{4D0E6E9C-8689-4C85-8027-F8B251C62527}" type="slidenum">
              <a:rPr lang="de-DE" smtClean="0"/>
              <a:pPr/>
              <a:t>16</a:t>
            </a:fld>
            <a:endParaRPr lang="de-DE" smtClean="0"/>
          </a:p>
        </p:txBody>
      </p:sp>
      <p:sp>
        <p:nvSpPr>
          <p:cNvPr id="18435" name="Rectangle 2"/>
          <p:cNvSpPr>
            <a:spLocks noGrp="1" noChangeArrowheads="1"/>
          </p:cNvSpPr>
          <p:nvPr>
            <p:ph type="title"/>
          </p:nvPr>
        </p:nvSpPr>
        <p:spPr/>
        <p:txBody>
          <a:bodyPr/>
          <a:lstStyle/>
          <a:p>
            <a:pPr eaLnBrk="1" hangingPunct="1"/>
            <a:r>
              <a:rPr lang="en-GB" smtClean="0"/>
              <a:t>A Small Example – WSDL2TTCN3</a:t>
            </a:r>
          </a:p>
        </p:txBody>
      </p:sp>
      <p:sp>
        <p:nvSpPr>
          <p:cNvPr id="18436" name="AutoShape 3"/>
          <p:cNvSpPr>
            <a:spLocks noChangeArrowheads="1"/>
          </p:cNvSpPr>
          <p:nvPr/>
        </p:nvSpPr>
        <p:spPr bwMode="auto">
          <a:xfrm>
            <a:off x="314325" y="1479550"/>
            <a:ext cx="4630738" cy="4703763"/>
          </a:xfrm>
          <a:prstGeom prst="foldedCorner">
            <a:avLst>
              <a:gd name="adj" fmla="val 12500"/>
            </a:avLst>
          </a:prstGeom>
          <a:solidFill>
            <a:srgbClr val="FFFFFF"/>
          </a:solidFill>
          <a:ln w="9360">
            <a:solidFill>
              <a:srgbClr val="000000"/>
            </a:solidFill>
            <a:miter lim="800000"/>
            <a:headEnd/>
            <a:tailEnd/>
          </a:ln>
        </p:spPr>
        <p:txBody>
          <a:bodyPr wrap="none" lIns="90000" tIns="46800" rIns="90000" bIns="46800" anchor="ctr"/>
          <a:lstStyle/>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message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"doGoogleSearch"</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"key"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"q"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"start"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"xsd:int"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"maxResults"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"xsd:int"</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"filter"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"xsd:boolean"</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"restrict"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"safeSearch"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"xsd:boolean"</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"lr"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"ie"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"oe"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"xsd:string"</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message</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000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message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"doGoogleSearchResponse"</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part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"return" </a:t>
            </a:r>
            <a:r>
              <a:rPr lang="en-GB" sz="1000">
                <a:solidFill>
                  <a:srgbClr val="7F007F"/>
                </a:solidFill>
                <a:latin typeface="Courier New" pitchFamily="49" charset="0"/>
              </a:rPr>
              <a:t>type</a:t>
            </a:r>
            <a:r>
              <a:rPr lang="en-GB" sz="1000">
                <a:solidFill>
                  <a:srgbClr val="000000"/>
                </a:solidFill>
                <a:latin typeface="Courier New" pitchFamily="49" charset="0"/>
              </a:rPr>
              <a:t>=</a:t>
            </a:r>
            <a:r>
              <a:rPr lang="en-GB" sz="1000">
                <a:solidFill>
                  <a:srgbClr val="2A00FF"/>
                </a:solidFill>
                <a:latin typeface="Courier New" pitchFamily="49" charset="0"/>
              </a:rPr>
              <a:t>"typens:GoogleSearchResult"</a:t>
            </a:r>
            <a:r>
              <a:rPr lang="en-GB" sz="1000">
                <a:solidFill>
                  <a:srgbClr val="008080"/>
                </a:solidFill>
                <a:latin typeface="Courier New" pitchFamily="49" charset="0"/>
              </a:rPr>
              <a:t>/&gt;</a:t>
            </a:r>
            <a:r>
              <a:rPr lang="en-GB" sz="1000">
                <a:solidFill>
                  <a:srgbClr val="000000"/>
                </a:solidFill>
                <a:latin typeface="Courier New" pitchFamily="49" charset="0"/>
              </a:rPr>
              <a:t>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message</a:t>
            </a:r>
            <a:r>
              <a:rPr lang="en-GB" sz="1000">
                <a:solidFill>
                  <a:srgbClr val="008080"/>
                </a:solidFill>
                <a:latin typeface="Courier New" pitchFamily="49" charset="0"/>
              </a:rPr>
              <a:t>&gt;</a:t>
            </a:r>
          </a:p>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808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portType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"GoogleSearchPort"</a:t>
            </a:r>
            <a:r>
              <a:rPr lang="en-GB" sz="1000">
                <a:solidFill>
                  <a:srgbClr val="008080"/>
                </a:solidFill>
                <a:latin typeface="Courier New" pitchFamily="49" charset="0"/>
              </a:rPr>
              <a:t>&gt;</a:t>
            </a:r>
          </a:p>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808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a:t>
            </a:r>
          </a:p>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808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operation </a:t>
            </a:r>
            <a:r>
              <a:rPr lang="en-GB" sz="1000">
                <a:solidFill>
                  <a:srgbClr val="7F007F"/>
                </a:solidFill>
                <a:latin typeface="Courier New" pitchFamily="49" charset="0"/>
              </a:rPr>
              <a:t>name</a:t>
            </a:r>
            <a:r>
              <a:rPr lang="en-GB" sz="1000">
                <a:solidFill>
                  <a:srgbClr val="000000"/>
                </a:solidFill>
                <a:latin typeface="Courier New" pitchFamily="49" charset="0"/>
              </a:rPr>
              <a:t>=</a:t>
            </a:r>
            <a:r>
              <a:rPr lang="en-GB" sz="1000">
                <a:solidFill>
                  <a:srgbClr val="2A00FF"/>
                </a:solidFill>
                <a:latin typeface="Courier New" pitchFamily="49" charset="0"/>
              </a:rPr>
              <a:t>"doGoogleSearch"</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input </a:t>
            </a:r>
            <a:r>
              <a:rPr lang="en-GB" sz="1000">
                <a:solidFill>
                  <a:srgbClr val="7F007F"/>
                </a:solidFill>
                <a:latin typeface="Courier New" pitchFamily="49" charset="0"/>
              </a:rPr>
              <a:t>message</a:t>
            </a:r>
            <a:r>
              <a:rPr lang="en-GB" sz="1000">
                <a:solidFill>
                  <a:srgbClr val="000000"/>
                </a:solidFill>
                <a:latin typeface="Courier New" pitchFamily="49" charset="0"/>
              </a:rPr>
              <a:t>=</a:t>
            </a:r>
            <a:r>
              <a:rPr lang="en-GB" sz="1000">
                <a:solidFill>
                  <a:srgbClr val="2A00FF"/>
                </a:solidFill>
                <a:latin typeface="Courier New" pitchFamily="49" charset="0"/>
              </a:rPr>
              <a:t>"typens:doGoogleSearch"</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output </a:t>
            </a:r>
            <a:r>
              <a:rPr lang="en-GB" sz="1000">
                <a:solidFill>
                  <a:srgbClr val="7F007F"/>
                </a:solidFill>
                <a:latin typeface="Courier New" pitchFamily="49" charset="0"/>
              </a:rPr>
              <a:t>message</a:t>
            </a:r>
            <a:r>
              <a:rPr lang="en-GB" sz="1000">
                <a:solidFill>
                  <a:srgbClr val="000000"/>
                </a:solidFill>
                <a:latin typeface="Courier New" pitchFamily="49" charset="0"/>
              </a:rPr>
              <a:t>=</a:t>
            </a:r>
            <a:r>
              <a:rPr lang="en-GB" sz="1000">
                <a:solidFill>
                  <a:srgbClr val="2A00FF"/>
                </a:solidFill>
                <a:latin typeface="Courier New" pitchFamily="49" charset="0"/>
              </a:rPr>
              <a:t>"typens:doGoogleSearchResponse"</a:t>
            </a:r>
            <a:r>
              <a:rPr lang="en-GB" sz="1000">
                <a:solidFill>
                  <a:srgbClr val="008080"/>
                </a:solidFill>
                <a:latin typeface="Courier New" pitchFamily="49" charset="0"/>
              </a:rPr>
              <a:t>/&gt;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operation</a:t>
            </a:r>
            <a:r>
              <a:rPr lang="en-GB" sz="1000">
                <a:solidFill>
                  <a:srgbClr val="008080"/>
                </a:solidFill>
                <a:latin typeface="Courier New" pitchFamily="49" charset="0"/>
              </a:rPr>
              <a:t>&gt;</a:t>
            </a:r>
          </a:p>
          <a:p>
            <a:pPr>
              <a:buClr>
                <a:srgbClr val="00808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808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a:solidFill>
                  <a:srgbClr val="008080"/>
                </a:solidFill>
                <a:latin typeface="Courier New" pitchFamily="49" charset="0"/>
              </a:rPr>
              <a:t>&lt;/</a:t>
            </a:r>
            <a:r>
              <a:rPr lang="en-GB" sz="1000">
                <a:solidFill>
                  <a:srgbClr val="3F7F7F"/>
                </a:solidFill>
                <a:latin typeface="Courier New" pitchFamily="49" charset="0"/>
              </a:rPr>
              <a:t>portType</a:t>
            </a:r>
            <a:r>
              <a:rPr lang="en-GB" sz="1000">
                <a:solidFill>
                  <a:srgbClr val="008080"/>
                </a:solidFill>
                <a:latin typeface="Courier New" pitchFamily="49" charset="0"/>
              </a:rPr>
              <a:t>&gt;</a:t>
            </a:r>
          </a:p>
        </p:txBody>
      </p:sp>
      <p:sp>
        <p:nvSpPr>
          <p:cNvPr id="18437" name="AutoShape 4"/>
          <p:cNvSpPr>
            <a:spLocks noChangeArrowheads="1"/>
          </p:cNvSpPr>
          <p:nvPr/>
        </p:nvSpPr>
        <p:spPr bwMode="auto">
          <a:xfrm>
            <a:off x="5186363" y="1479550"/>
            <a:ext cx="3849687" cy="2570163"/>
          </a:xfrm>
          <a:prstGeom prst="foldedCorner">
            <a:avLst>
              <a:gd name="adj" fmla="val 12500"/>
            </a:avLst>
          </a:prstGeom>
          <a:solidFill>
            <a:srgbClr val="FFFFFF"/>
          </a:solidFill>
          <a:ln w="19080">
            <a:solidFill>
              <a:srgbClr val="009900"/>
            </a:solidFill>
            <a:miter lim="800000"/>
            <a:headEnd/>
            <a:tailEnd/>
          </a:ln>
        </p:spPr>
        <p:txBody>
          <a:bodyPr wrap="none" lIns="90000" tIns="46800" rIns="90000" bIns="46800" anchor="ctr"/>
          <a:lstStyle/>
          <a:p>
            <a:pPr>
              <a:buClr>
                <a:srgbClr val="8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000"/>
                </a:solidFill>
                <a:latin typeface="Courier New" pitchFamily="49" charset="0"/>
              </a:rPr>
              <a:t>signature</a:t>
            </a:r>
            <a:r>
              <a:rPr lang="en-GB" sz="1000">
                <a:solidFill>
                  <a:srgbClr val="000000"/>
                </a:solidFill>
                <a:latin typeface="Courier New" pitchFamily="49" charset="0"/>
              </a:rPr>
              <a:t> doGoogleSearch_op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key,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q,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Int</a:t>
            </a:r>
            <a:r>
              <a:rPr lang="en-GB" sz="1000">
                <a:solidFill>
                  <a:srgbClr val="000000"/>
                </a:solidFill>
                <a:latin typeface="Courier New" pitchFamily="49" charset="0"/>
              </a:rPr>
              <a:t> start_,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Int</a:t>
            </a:r>
            <a:r>
              <a:rPr lang="en-GB" sz="1000">
                <a:solidFill>
                  <a:srgbClr val="000000"/>
                </a:solidFill>
                <a:latin typeface="Courier New" pitchFamily="49" charset="0"/>
              </a:rPr>
              <a:t> maxResults,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Boolean</a:t>
            </a:r>
            <a:r>
              <a:rPr lang="en-GB" sz="1000">
                <a:solidFill>
                  <a:srgbClr val="000000"/>
                </a:solidFill>
                <a:latin typeface="Courier New" pitchFamily="49" charset="0"/>
              </a:rPr>
              <a:t> filter,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restrict,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Boolean</a:t>
            </a:r>
            <a:r>
              <a:rPr lang="en-GB" sz="1000">
                <a:solidFill>
                  <a:srgbClr val="000000"/>
                </a:solidFill>
                <a:latin typeface="Courier New" pitchFamily="49" charset="0"/>
              </a:rPr>
              <a:t> safeSearch,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lr,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ie,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a:t>
            </a:r>
            <a:r>
              <a:rPr lang="en-GB" sz="1000">
                <a:solidFill>
                  <a:srgbClr val="000000"/>
                </a:solidFill>
                <a:latin typeface="Courier New" pitchFamily="49" charset="0"/>
              </a:rPr>
              <a:t> </a:t>
            </a:r>
            <a:r>
              <a:rPr lang="en-GB" sz="1000" b="1">
                <a:solidFill>
                  <a:srgbClr val="800000"/>
                </a:solidFill>
                <a:latin typeface="Courier New" pitchFamily="49" charset="0"/>
              </a:rPr>
              <a:t>String</a:t>
            </a:r>
            <a:r>
              <a:rPr lang="en-GB" sz="1000">
                <a:solidFill>
                  <a:srgbClr val="000000"/>
                </a:solidFill>
                <a:latin typeface="Courier New" pitchFamily="49" charset="0"/>
              </a:rPr>
              <a:t> oe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return</a:t>
            </a:r>
            <a:r>
              <a:rPr lang="en-GB" sz="1000">
                <a:solidFill>
                  <a:srgbClr val="000000"/>
                </a:solidFill>
                <a:latin typeface="Courier New" pitchFamily="49" charset="0"/>
              </a:rPr>
              <a:t> GoogleSearchResult;</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rgbClr val="000000"/>
              </a:solidFill>
              <a:latin typeface="Courier New" pitchFamily="49" charset="0"/>
            </a:endParaRPr>
          </a:p>
        </p:txBody>
      </p:sp>
      <p:sp>
        <p:nvSpPr>
          <p:cNvPr id="18438" name="Text Box 5"/>
          <p:cNvSpPr txBox="1">
            <a:spLocks noChangeArrowheads="1"/>
          </p:cNvSpPr>
          <p:nvPr/>
        </p:nvSpPr>
        <p:spPr bwMode="auto">
          <a:xfrm>
            <a:off x="2484438" y="5897563"/>
            <a:ext cx="1824037" cy="263525"/>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000000"/>
                </a:solidFill>
              </a:rPr>
              <a:t>GoogleSearch.wsdl</a:t>
            </a:r>
          </a:p>
        </p:txBody>
      </p:sp>
      <p:sp>
        <p:nvSpPr>
          <p:cNvPr id="18439" name="Text Box 6"/>
          <p:cNvSpPr txBox="1">
            <a:spLocks noChangeArrowheads="1"/>
          </p:cNvSpPr>
          <p:nvPr/>
        </p:nvSpPr>
        <p:spPr bwMode="auto">
          <a:xfrm>
            <a:off x="5972175" y="3752850"/>
            <a:ext cx="2476500" cy="263525"/>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000000"/>
                </a:solidFill>
              </a:rPr>
              <a:t>GoogleSearchSignatures.ttcn3</a:t>
            </a:r>
          </a:p>
        </p:txBody>
      </p:sp>
      <p:sp>
        <p:nvSpPr>
          <p:cNvPr id="18440" name="AutoShape 7"/>
          <p:cNvSpPr>
            <a:spLocks noChangeArrowheads="1"/>
          </p:cNvSpPr>
          <p:nvPr/>
        </p:nvSpPr>
        <p:spPr bwMode="auto">
          <a:xfrm>
            <a:off x="5194300" y="4275138"/>
            <a:ext cx="3849688" cy="2128837"/>
          </a:xfrm>
          <a:prstGeom prst="foldedCorner">
            <a:avLst>
              <a:gd name="adj" fmla="val 12500"/>
            </a:avLst>
          </a:prstGeom>
          <a:solidFill>
            <a:srgbClr val="FFFFFF"/>
          </a:solidFill>
          <a:ln w="19080">
            <a:solidFill>
              <a:srgbClr val="009900"/>
            </a:solidFill>
            <a:miter lim="800000"/>
            <a:headEnd/>
            <a:tailEnd/>
          </a:ln>
        </p:spPr>
        <p:txBody>
          <a:bodyPr wrap="none" lIns="90000" tIns="46800" rIns="90000" bIns="46800" anchor="ctr"/>
          <a:lstStyle/>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type</a:t>
            </a:r>
            <a:r>
              <a:rPr lang="en-GB" sz="1000">
                <a:solidFill>
                  <a:srgbClr val="000000"/>
                </a:solidFill>
                <a:latin typeface="Courier New" pitchFamily="49" charset="0"/>
              </a:rPr>
              <a:t> </a:t>
            </a:r>
            <a:r>
              <a:rPr lang="en-GB" sz="1000" b="1">
                <a:solidFill>
                  <a:srgbClr val="800000"/>
                </a:solidFill>
                <a:latin typeface="Courier New" pitchFamily="49" charset="0"/>
              </a:rPr>
              <a:t>port</a:t>
            </a:r>
            <a:r>
              <a:rPr lang="en-GB" sz="1000">
                <a:solidFill>
                  <a:srgbClr val="000000"/>
                </a:solidFill>
                <a:latin typeface="Courier New" pitchFamily="49" charset="0"/>
              </a:rPr>
              <a:t> GoogleSearchPort_PORTTYPE </a:t>
            </a:r>
            <a:r>
              <a:rPr lang="en-GB" sz="1000" b="1">
                <a:solidFill>
                  <a:srgbClr val="800000"/>
                </a:solidFill>
                <a:latin typeface="Courier New" pitchFamily="49" charset="0"/>
              </a:rPr>
              <a:t>procedure</a:t>
            </a:r>
            <a:r>
              <a:rPr lang="en-GB" sz="1000">
                <a:solidFill>
                  <a:srgbClr val="000000"/>
                </a:solidFill>
                <a:latin typeface="Courier New" pitchFamily="49" charset="0"/>
              </a:rPr>
              <a:t> {</a:t>
            </a: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inout</a:t>
            </a:r>
            <a:r>
              <a:rPr lang="en-GB" sz="1000">
                <a:solidFill>
                  <a:srgbClr val="000000"/>
                </a:solidFill>
                <a:latin typeface="Courier New" pitchFamily="49" charset="0"/>
              </a:rPr>
              <a:t> doGetCachedPage_op; </a:t>
            </a:r>
            <a:endParaRPr lang="en-GB" sz="1000">
              <a:solidFill>
                <a:srgbClr val="00800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inout</a:t>
            </a:r>
            <a:r>
              <a:rPr lang="en-GB" sz="1000">
                <a:solidFill>
                  <a:srgbClr val="000000"/>
                </a:solidFill>
                <a:latin typeface="Courier New" pitchFamily="49" charset="0"/>
              </a:rPr>
              <a:t> doSpellingSuggestion_op; </a:t>
            </a:r>
            <a:endParaRPr lang="en-GB" sz="1000">
              <a:solidFill>
                <a:srgbClr val="00800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r>
              <a:rPr lang="en-GB" sz="1000" b="1">
                <a:solidFill>
                  <a:srgbClr val="800000"/>
                </a:solidFill>
                <a:latin typeface="Courier New" pitchFamily="49" charset="0"/>
              </a:rPr>
              <a:t>inout</a:t>
            </a:r>
            <a:r>
              <a:rPr lang="en-GB" sz="1000">
                <a:solidFill>
                  <a:srgbClr val="000000"/>
                </a:solidFill>
                <a:latin typeface="Courier New" pitchFamily="49" charset="0"/>
              </a:rPr>
              <a:t> doGoogleSearch_op; </a:t>
            </a:r>
            <a:endParaRPr lang="en-GB" sz="1000">
              <a:solidFill>
                <a:srgbClr val="008000"/>
              </a:solidFill>
              <a:latin typeface="Courier New" pitchFamily="49" charset="0"/>
            </a:endParaRPr>
          </a:p>
          <a:p>
            <a:pPr>
              <a:buClr>
                <a:srgbClr val="000000"/>
              </a:buClr>
              <a:buSzPct val="100000"/>
              <a:buFont typeface="Courier New" pitchFamily="49"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000000"/>
                </a:solidFill>
                <a:latin typeface="Courier New" pitchFamily="49" charset="0"/>
              </a:rPr>
              <a:t>  }</a:t>
            </a:r>
          </a:p>
        </p:txBody>
      </p:sp>
      <p:sp>
        <p:nvSpPr>
          <p:cNvPr id="18441" name="AutoShape 8"/>
          <p:cNvSpPr>
            <a:spLocks noChangeArrowheads="1"/>
          </p:cNvSpPr>
          <p:nvPr/>
        </p:nvSpPr>
        <p:spPr bwMode="auto">
          <a:xfrm>
            <a:off x="4467225" y="1955800"/>
            <a:ext cx="1071563" cy="661988"/>
          </a:xfrm>
          <a:custGeom>
            <a:avLst/>
            <a:gdLst>
              <a:gd name="T0" fmla="*/ 39869682 w 21600"/>
              <a:gd name="T1" fmla="*/ 0 h 21600"/>
              <a:gd name="T2" fmla="*/ 0 w 21600"/>
              <a:gd name="T3" fmla="*/ 10144169 h 21600"/>
              <a:gd name="T4" fmla="*/ 39869682 w 21600"/>
              <a:gd name="T5" fmla="*/ 20288339 h 21600"/>
              <a:gd name="T6" fmla="*/ 53159601 w 21600"/>
              <a:gd name="T7" fmla="*/ 101441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E1A38"/>
          </a:solidFill>
          <a:ln w="9525">
            <a:noFill/>
            <a:round/>
            <a:headEnd/>
            <a:tailEnd/>
          </a:ln>
        </p:spPr>
        <p:txBody>
          <a:bodyPr wrap="none" anchor="ctr"/>
          <a:lstStyle/>
          <a:p>
            <a:endParaRPr lang="de-DE"/>
          </a:p>
        </p:txBody>
      </p:sp>
      <p:sp>
        <p:nvSpPr>
          <p:cNvPr id="18442" name="AutoShape 9"/>
          <p:cNvSpPr>
            <a:spLocks noChangeArrowheads="1"/>
          </p:cNvSpPr>
          <p:nvPr/>
        </p:nvSpPr>
        <p:spPr bwMode="auto">
          <a:xfrm>
            <a:off x="4414838" y="4254500"/>
            <a:ext cx="1071562" cy="661988"/>
          </a:xfrm>
          <a:custGeom>
            <a:avLst/>
            <a:gdLst>
              <a:gd name="T0" fmla="*/ 39869595 w 21600"/>
              <a:gd name="T1" fmla="*/ 0 h 21600"/>
              <a:gd name="T2" fmla="*/ 0 w 21600"/>
              <a:gd name="T3" fmla="*/ 10144169 h 21600"/>
              <a:gd name="T4" fmla="*/ 39869595 w 21600"/>
              <a:gd name="T5" fmla="*/ 20288339 h 21600"/>
              <a:gd name="T6" fmla="*/ 53159502 w 21600"/>
              <a:gd name="T7" fmla="*/ 101441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E1A38"/>
          </a:solidFill>
          <a:ln w="9525">
            <a:noFill/>
            <a:round/>
            <a:headEnd/>
            <a:tailEnd/>
          </a:ln>
        </p:spPr>
        <p:txBody>
          <a:bodyPr wrap="none" anchor="ctr"/>
          <a:lstStyle/>
          <a:p>
            <a:endParaRPr lang="de-DE"/>
          </a:p>
        </p:txBody>
      </p:sp>
      <p:sp>
        <p:nvSpPr>
          <p:cNvPr id="18443" name="Text Box 10"/>
          <p:cNvSpPr txBox="1">
            <a:spLocks noChangeArrowheads="1"/>
          </p:cNvSpPr>
          <p:nvPr/>
        </p:nvSpPr>
        <p:spPr bwMode="auto">
          <a:xfrm>
            <a:off x="5961063" y="6065838"/>
            <a:ext cx="2476500" cy="263525"/>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solidFill>
                  <a:srgbClr val="000000"/>
                </a:solidFill>
              </a:rPr>
              <a:t>GoogleSearchPorts.ttcn3</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AutoShape 2"/>
          <p:cNvSpPr>
            <a:spLocks noChangeArrowheads="1"/>
          </p:cNvSpPr>
          <p:nvPr/>
        </p:nvSpPr>
        <p:spPr bwMode="auto">
          <a:xfrm>
            <a:off x="5156200" y="1425575"/>
            <a:ext cx="3987800" cy="5030788"/>
          </a:xfrm>
          <a:prstGeom prst="foldedCorner">
            <a:avLst>
              <a:gd name="adj" fmla="val 12500"/>
            </a:avLst>
          </a:prstGeom>
          <a:solidFill>
            <a:schemeClr val="bg1"/>
          </a:solidFill>
          <a:ln w="19050">
            <a:solidFill>
              <a:srgbClr val="FFFF00"/>
            </a:solidFill>
            <a:round/>
            <a:headEnd/>
            <a:tailEnd/>
          </a:ln>
        </p:spPr>
        <p:txBody>
          <a:bodyPr wrap="none"/>
          <a:lstStyle/>
          <a:p>
            <a:pPr>
              <a:lnSpc>
                <a:spcPct val="87000"/>
              </a:lnSpc>
              <a:buClr>
                <a:srgbClr val="000000"/>
              </a:buClr>
              <a:buSzPct val="100000"/>
              <a:buFont typeface="Arial" charset="0"/>
              <a:buNone/>
            </a:pPr>
            <a:r>
              <a:rPr lang="de-DE" sz="1000" b="1">
                <a:solidFill>
                  <a:srgbClr val="800000"/>
                </a:solidFill>
                <a:latin typeface="Courier New" pitchFamily="49" charset="0"/>
              </a:rPr>
              <a:t>type</a:t>
            </a:r>
            <a:r>
              <a:rPr lang="de-DE" sz="1000" b="1">
                <a:solidFill>
                  <a:srgbClr val="000000"/>
                </a:solidFill>
                <a:latin typeface="Courier New" pitchFamily="49" charset="0"/>
              </a:rPr>
              <a:t> </a:t>
            </a:r>
            <a:r>
              <a:rPr lang="de-DE" sz="1000" b="1">
                <a:solidFill>
                  <a:srgbClr val="800000"/>
                </a:solidFill>
                <a:latin typeface="Courier New" pitchFamily="49" charset="0"/>
              </a:rPr>
              <a:t>component</a:t>
            </a:r>
            <a:r>
              <a:rPr lang="de-DE" sz="1000" b="1">
                <a:solidFill>
                  <a:srgbClr val="000000"/>
                </a:solidFill>
                <a:latin typeface="Courier New" pitchFamily="49" charset="0"/>
              </a:rPr>
              <a:t> SUT { </a:t>
            </a:r>
            <a:br>
              <a:rPr lang="de-DE" sz="1000" b="1">
                <a:solidFill>
                  <a:srgbClr val="000000"/>
                </a:solidFill>
                <a:latin typeface="Courier New" pitchFamily="49" charset="0"/>
              </a:rPr>
            </a:br>
            <a:r>
              <a:rPr lang="de-DE" sz="1000" b="1">
                <a:solidFill>
                  <a:srgbClr val="000000"/>
                </a:solidFill>
                <a:latin typeface="Courier New" pitchFamily="49" charset="0"/>
              </a:rPr>
              <a:t>     </a:t>
            </a:r>
            <a:r>
              <a:rPr lang="de-DE" sz="1000" b="1">
                <a:solidFill>
                  <a:srgbClr val="800000"/>
                </a:solidFill>
                <a:latin typeface="Courier New" pitchFamily="49" charset="0"/>
              </a:rPr>
              <a:t>port</a:t>
            </a:r>
            <a:r>
              <a:rPr lang="de-DE" sz="1000" b="1">
                <a:solidFill>
                  <a:srgbClr val="000000"/>
                </a:solidFill>
                <a:latin typeface="Courier New" pitchFamily="49" charset="0"/>
              </a:rPr>
              <a:t> GoogleSearchPort_PORTTYPE gp;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800000"/>
                </a:solidFill>
                <a:latin typeface="Courier New" pitchFamily="49" charset="0"/>
              </a:rPr>
              <a:t>type</a:t>
            </a:r>
            <a:r>
              <a:rPr lang="de-DE" sz="1000" b="1">
                <a:solidFill>
                  <a:srgbClr val="000000"/>
                </a:solidFill>
                <a:latin typeface="Courier New" pitchFamily="49" charset="0"/>
              </a:rPr>
              <a:t> </a:t>
            </a:r>
            <a:r>
              <a:rPr lang="de-DE" sz="1000" b="1">
                <a:solidFill>
                  <a:srgbClr val="800000"/>
                </a:solidFill>
                <a:latin typeface="Courier New" pitchFamily="49" charset="0"/>
              </a:rPr>
              <a:t>component</a:t>
            </a:r>
            <a:r>
              <a:rPr lang="de-DE" sz="1000" b="1">
                <a:solidFill>
                  <a:srgbClr val="000000"/>
                </a:solidFill>
                <a:latin typeface="Courier New" pitchFamily="49" charset="0"/>
              </a:rPr>
              <a:t> Client </a:t>
            </a:r>
            <a:r>
              <a:rPr lang="de-DE" sz="1000" b="1">
                <a:solidFill>
                  <a:srgbClr val="800000"/>
                </a:solidFill>
                <a:latin typeface="Courier New" pitchFamily="49" charset="0"/>
              </a:rPr>
              <a:t>extends</a:t>
            </a:r>
            <a:r>
              <a:rPr lang="de-DE" sz="1000" b="1">
                <a:solidFill>
                  <a:srgbClr val="000000"/>
                </a:solidFill>
                <a:latin typeface="Courier New" pitchFamily="49" charset="0"/>
              </a:rPr>
              <a:t> SUT {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800000"/>
                </a:solidFill>
                <a:latin typeface="Courier New" pitchFamily="49" charset="0"/>
              </a:rPr>
              <a:t>template</a:t>
            </a:r>
            <a:r>
              <a:rPr lang="de-DE" sz="1000" b="1">
                <a:solidFill>
                  <a:srgbClr val="000000"/>
                </a:solidFill>
                <a:latin typeface="Courier New" pitchFamily="49" charset="0"/>
              </a:rPr>
              <a:t> doGoogleSearch_op gs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key := </a:t>
            </a:r>
            <a:r>
              <a:rPr lang="de-DE" sz="1000" b="1">
                <a:solidFill>
                  <a:srgbClr val="0000FF"/>
                </a:solidFill>
                <a:latin typeface="Courier New" pitchFamily="49" charset="0"/>
              </a:rPr>
              <a:t>"TTCN-3 rocks"</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q := </a:t>
            </a:r>
            <a:r>
              <a:rPr lang="de-DE" sz="1000" b="1">
                <a:solidFill>
                  <a:srgbClr val="0000FF"/>
                </a:solidFill>
                <a:latin typeface="Courier New" pitchFamily="49" charset="0"/>
              </a:rPr>
              <a:t>""</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start_ := 1,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maxResults := 100,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filter := </a:t>
            </a:r>
            <a:r>
              <a:rPr lang="de-DE" sz="1000" b="1">
                <a:solidFill>
                  <a:srgbClr val="800000"/>
                </a:solidFill>
                <a:latin typeface="Courier New" pitchFamily="49" charset="0"/>
              </a:rPr>
              <a:t>false</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restrict := </a:t>
            </a:r>
            <a:r>
              <a:rPr lang="de-DE" sz="1000" b="1">
                <a:solidFill>
                  <a:srgbClr val="0000FF"/>
                </a:solidFill>
                <a:latin typeface="Courier New" pitchFamily="49" charset="0"/>
              </a:rPr>
              <a:t>""</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safeSearch := </a:t>
            </a:r>
            <a:r>
              <a:rPr lang="de-DE" sz="1000" b="1">
                <a:solidFill>
                  <a:srgbClr val="800000"/>
                </a:solidFill>
                <a:latin typeface="Courier New" pitchFamily="49" charset="0"/>
              </a:rPr>
              <a:t>false</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lr := </a:t>
            </a:r>
            <a:r>
              <a:rPr lang="de-DE" sz="1000" b="1">
                <a:solidFill>
                  <a:srgbClr val="0000FF"/>
                </a:solidFill>
                <a:latin typeface="Courier New" pitchFamily="49" charset="0"/>
              </a:rPr>
              <a:t>""</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ie := </a:t>
            </a:r>
            <a:r>
              <a:rPr lang="de-DE" sz="1000" b="1">
                <a:solidFill>
                  <a:srgbClr val="0000FF"/>
                </a:solidFill>
                <a:latin typeface="Courier New" pitchFamily="49" charset="0"/>
              </a:rPr>
              <a:t>""</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oe := </a:t>
            </a:r>
            <a:r>
              <a:rPr lang="de-DE" sz="1000" b="1">
                <a:solidFill>
                  <a:srgbClr val="0000FF"/>
                </a:solidFill>
                <a:latin typeface="Courier New" pitchFamily="49" charset="0"/>
              </a:rPr>
              <a:t>""</a:t>
            </a:r>
            <a:r>
              <a:rPr lang="de-DE" sz="1000" b="1">
                <a:solidFill>
                  <a:srgbClr val="000000"/>
                </a:solidFill>
                <a:latin typeface="Courier New" pitchFamily="49" charset="0"/>
              </a:rPr>
              <a:t>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a:t>
            </a:r>
          </a:p>
          <a:p>
            <a:pPr>
              <a:lnSpc>
                <a:spcPct val="87000"/>
              </a:lnSpc>
              <a:buClr>
                <a:srgbClr val="000000"/>
              </a:buClr>
              <a:buSzPct val="100000"/>
              <a:buFont typeface="Arial" charset="0"/>
              <a:buNone/>
            </a:pP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800000"/>
                </a:solidFill>
                <a:latin typeface="Courier New" pitchFamily="49" charset="0"/>
              </a:rPr>
              <a:t>template</a:t>
            </a:r>
            <a:r>
              <a:rPr lang="de-DE" sz="1000" b="1">
                <a:solidFill>
                  <a:srgbClr val="000000"/>
                </a:solidFill>
                <a:latin typeface="Courier New" pitchFamily="49" charset="0"/>
              </a:rPr>
              <a:t> GoogleSearchResult expectedResults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documentFiltering := </a:t>
            </a:r>
            <a:r>
              <a:rPr lang="de-DE" sz="1000" b="1">
                <a:solidFill>
                  <a:srgbClr val="800000"/>
                </a:solidFill>
                <a:latin typeface="Courier New" pitchFamily="49" charset="0"/>
              </a:rPr>
              <a:t>false</a:t>
            </a:r>
            <a:r>
              <a:rPr lang="de-DE" sz="1000" b="1">
                <a:solidFill>
                  <a:srgbClr val="000000"/>
                </a:solidFill>
                <a:latin typeface="Courier New" pitchFamily="49" charset="0"/>
              </a:rPr>
              <a:t>,</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searchComments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estimatedTotalResultsCount := (200 .. </a:t>
            </a:r>
            <a:r>
              <a:rPr lang="de-DE" sz="1000" b="1">
                <a:solidFill>
                  <a:srgbClr val="800000"/>
                </a:solidFill>
                <a:latin typeface="Courier New" pitchFamily="49" charset="0"/>
              </a:rPr>
              <a:t>infinity</a:t>
            </a:r>
            <a:r>
              <a:rPr lang="de-DE" sz="1000" b="1">
                <a:solidFill>
                  <a:srgbClr val="000000"/>
                </a:solidFill>
                <a:latin typeface="Courier New" pitchFamily="49" charset="0"/>
              </a:rPr>
              <a:t>),</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estimateIsExact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resultElements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searchQuery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startIndex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endIndex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searchTips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directoryCategories := ?,</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  searchTime := (0.0 .. 0.2)</a:t>
            </a: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000000"/>
                </a:solidFill>
                <a:latin typeface="Courier New" pitchFamily="49" charset="0"/>
              </a:rPr>
              <a:t>}</a:t>
            </a:r>
          </a:p>
          <a:p>
            <a:pPr>
              <a:lnSpc>
                <a:spcPct val="87000"/>
              </a:lnSpc>
              <a:buClr>
                <a:srgbClr val="000000"/>
              </a:buClr>
              <a:buSzPct val="100000"/>
              <a:buFont typeface="Arial" charset="0"/>
              <a:buNone/>
            </a:pPr>
            <a:endParaRPr lang="de-DE" sz="1000" b="1">
              <a:solidFill>
                <a:srgbClr val="000000"/>
              </a:solidFill>
              <a:latin typeface="Courier New" pitchFamily="49" charset="0"/>
            </a:endParaRPr>
          </a:p>
        </p:txBody>
      </p:sp>
      <p:sp>
        <p:nvSpPr>
          <p:cNvPr id="19459" name="Rectangle 3"/>
          <p:cNvSpPr>
            <a:spLocks noGrp="1" noChangeArrowheads="1"/>
          </p:cNvSpPr>
          <p:nvPr>
            <p:ph type="title"/>
          </p:nvPr>
        </p:nvSpPr>
        <p:spPr/>
        <p:txBody>
          <a:bodyPr/>
          <a:lstStyle/>
          <a:p>
            <a:pPr eaLnBrk="1" hangingPunct="1"/>
            <a:r>
              <a:rPr lang="en-US" sz="3100" smtClean="0"/>
              <a:t>A Small Example </a:t>
            </a:r>
            <a:r>
              <a:rPr lang="en-US" sz="3100" smtClean="0">
                <a:latin typeface="Arial" charset="0"/>
              </a:rPr>
              <a:t>–</a:t>
            </a:r>
            <a:r>
              <a:rPr lang="en-US" sz="3100" smtClean="0"/>
              <a:t> WSDL Test Script</a:t>
            </a:r>
          </a:p>
        </p:txBody>
      </p:sp>
      <p:sp>
        <p:nvSpPr>
          <p:cNvPr id="19460" name="AutoShape 4"/>
          <p:cNvSpPr>
            <a:spLocks noChangeArrowheads="1"/>
          </p:cNvSpPr>
          <p:nvPr/>
        </p:nvSpPr>
        <p:spPr bwMode="auto">
          <a:xfrm>
            <a:off x="584200" y="1436688"/>
            <a:ext cx="3987800" cy="5019675"/>
          </a:xfrm>
          <a:prstGeom prst="foldedCorner">
            <a:avLst>
              <a:gd name="adj" fmla="val 12500"/>
            </a:avLst>
          </a:prstGeom>
          <a:solidFill>
            <a:schemeClr val="bg1"/>
          </a:solidFill>
          <a:ln w="19050">
            <a:solidFill>
              <a:srgbClr val="FFFF00"/>
            </a:solidFill>
            <a:round/>
            <a:headEnd/>
            <a:tailEnd/>
          </a:ln>
        </p:spPr>
        <p:txBody>
          <a:bodyPr wrap="none"/>
          <a:lstStyle/>
          <a:p>
            <a:pPr>
              <a:lnSpc>
                <a:spcPct val="87000"/>
              </a:lnSpc>
              <a:buClr>
                <a:srgbClr val="000000"/>
              </a:buClr>
              <a:buSzPct val="100000"/>
              <a:buFont typeface="Arial" charset="0"/>
              <a:buNone/>
            </a:pPr>
            <a:r>
              <a:rPr lang="de-DE" sz="1000" b="1">
                <a:solidFill>
                  <a:srgbClr val="800000"/>
                </a:solidFill>
                <a:latin typeface="Courier New" pitchFamily="49" charset="0"/>
              </a:rPr>
              <a:t>testcase</a:t>
            </a:r>
            <a:r>
              <a:rPr lang="de-DE" sz="1000">
                <a:solidFill>
                  <a:srgbClr val="000000"/>
                </a:solidFill>
                <a:latin typeface="Courier New" pitchFamily="49" charset="0"/>
              </a:rPr>
              <a:t> TestSearch() </a:t>
            </a:r>
            <a:r>
              <a:rPr lang="de-DE" sz="1000" b="1">
                <a:solidFill>
                  <a:srgbClr val="800000"/>
                </a:solidFill>
                <a:latin typeface="Courier New" pitchFamily="49" charset="0"/>
              </a:rPr>
              <a:t>runs</a:t>
            </a:r>
            <a:r>
              <a:rPr lang="de-DE" sz="1000">
                <a:solidFill>
                  <a:srgbClr val="000000"/>
                </a:solidFill>
                <a:latin typeface="Courier New" pitchFamily="49" charset="0"/>
              </a:rPr>
              <a:t> </a:t>
            </a:r>
            <a:r>
              <a:rPr lang="de-DE" sz="1000" b="1">
                <a:solidFill>
                  <a:srgbClr val="800000"/>
                </a:solidFill>
                <a:latin typeface="Courier New" pitchFamily="49" charset="0"/>
              </a:rPr>
              <a:t>on</a:t>
            </a:r>
            <a:r>
              <a:rPr lang="de-DE" sz="1000">
                <a:solidFill>
                  <a:srgbClr val="000000"/>
                </a:solidFill>
                <a:latin typeface="Courier New" pitchFamily="49" charset="0"/>
              </a:rPr>
              <a:t> Client </a:t>
            </a:r>
            <a:r>
              <a:rPr lang="de-DE" sz="1000" b="1">
                <a:solidFill>
                  <a:srgbClr val="800000"/>
                </a:solidFill>
                <a:latin typeface="Courier New" pitchFamily="49" charset="0"/>
              </a:rPr>
              <a:t>system</a:t>
            </a:r>
            <a:r>
              <a:rPr lang="de-DE" sz="1000">
                <a:solidFill>
                  <a:srgbClr val="000000"/>
                </a:solidFill>
                <a:latin typeface="Courier New" pitchFamily="49" charset="0"/>
              </a:rPr>
              <a:t> SUT {</a:t>
            </a:r>
          </a:p>
          <a:p>
            <a:pPr>
              <a:lnSpc>
                <a:spcPct val="87000"/>
              </a:lnSpc>
              <a:buClr>
                <a:srgbClr val="000000"/>
              </a:buClr>
              <a:buSzPct val="100000"/>
              <a:buFont typeface="Arial" charset="0"/>
              <a:buNone/>
            </a:pPr>
            <a:endParaRPr lang="de-DE" sz="1000" b="1">
              <a:solidFill>
                <a:srgbClr val="800000"/>
              </a:solidFill>
              <a:latin typeface="Courier New" pitchFamily="49" charset="0"/>
            </a:endParaRPr>
          </a:p>
          <a:p>
            <a:pPr>
              <a:lnSpc>
                <a:spcPct val="87000"/>
              </a:lnSpc>
              <a:buClr>
                <a:srgbClr val="000000"/>
              </a:buClr>
              <a:buSzPct val="100000"/>
              <a:buFont typeface="Arial" charset="0"/>
              <a:buNone/>
            </a:pPr>
            <a:r>
              <a:rPr lang="de-DE" sz="1000" b="1">
                <a:solidFill>
                  <a:srgbClr val="800000"/>
                </a:solidFill>
                <a:latin typeface="Courier New" pitchFamily="49" charset="0"/>
              </a:rPr>
              <a:t> map</a:t>
            </a:r>
            <a:r>
              <a:rPr lang="de-DE" sz="1000">
                <a:solidFill>
                  <a:srgbClr val="000000"/>
                </a:solidFill>
                <a:latin typeface="Courier New" pitchFamily="49" charset="0"/>
              </a:rPr>
              <a:t>(</a:t>
            </a:r>
            <a:r>
              <a:rPr lang="de-DE" sz="1000" b="1">
                <a:solidFill>
                  <a:srgbClr val="800000"/>
                </a:solidFill>
                <a:latin typeface="Courier New" pitchFamily="49" charset="0"/>
              </a:rPr>
              <a:t>self</a:t>
            </a:r>
            <a:r>
              <a:rPr lang="de-DE" sz="1000">
                <a:solidFill>
                  <a:srgbClr val="000000"/>
                </a:solidFill>
                <a:latin typeface="Courier New" pitchFamily="49" charset="0"/>
              </a:rPr>
              <a:t>:gp, </a:t>
            </a:r>
            <a:r>
              <a:rPr lang="de-DE" sz="1000" b="1">
                <a:solidFill>
                  <a:srgbClr val="800000"/>
                </a:solidFill>
                <a:latin typeface="Courier New" pitchFamily="49" charset="0"/>
              </a:rPr>
              <a:t>system</a:t>
            </a:r>
            <a:r>
              <a:rPr lang="de-DE" sz="1000">
                <a:solidFill>
                  <a:srgbClr val="000000"/>
                </a:solidFill>
                <a:latin typeface="Courier New" pitchFamily="49" charset="0"/>
              </a:rPr>
              <a:t>:gp) ;</a:t>
            </a:r>
          </a:p>
          <a:p>
            <a:pPr>
              <a:lnSpc>
                <a:spcPct val="87000"/>
              </a:lnSpc>
              <a:buClr>
                <a:srgbClr val="000000"/>
              </a:buClr>
              <a:buSzPct val="100000"/>
              <a:buFont typeface="Arial" charset="0"/>
              <a:buNone/>
            </a:pPr>
            <a:endParaRPr lang="de-DE" sz="1000">
              <a:solidFill>
                <a:srgbClr val="000000"/>
              </a:solidFill>
              <a:latin typeface="Courier New" pitchFamily="49" charset="0"/>
            </a:endParaRPr>
          </a:p>
          <a:p>
            <a:pPr>
              <a:lnSpc>
                <a:spcPct val="87000"/>
              </a:lnSpc>
              <a:buClr>
                <a:srgbClr val="000000"/>
              </a:buClr>
              <a:buSzPct val="100000"/>
              <a:buFont typeface="Arial" charset="0"/>
              <a:buNone/>
            </a:pPr>
            <a:r>
              <a:rPr lang="de-DE" sz="1000">
                <a:solidFill>
                  <a:srgbClr val="000000"/>
                </a:solidFill>
                <a:latin typeface="Courier New" pitchFamily="49" charset="0"/>
              </a:rPr>
              <a:t> gp.</a:t>
            </a:r>
            <a:r>
              <a:rPr lang="de-DE" sz="1000" b="1">
                <a:solidFill>
                  <a:srgbClr val="800000"/>
                </a:solidFill>
                <a:latin typeface="Courier New" pitchFamily="49" charset="0"/>
              </a:rPr>
              <a:t>call</a:t>
            </a:r>
            <a:r>
              <a:rPr lang="de-DE" sz="1000">
                <a:solidFill>
                  <a:srgbClr val="000000"/>
                </a:solidFill>
                <a:latin typeface="Courier New" pitchFamily="49" charset="0"/>
              </a:rPr>
              <a:t>(doGoogleSearch_op:gs, 2.0) {</a:t>
            </a:r>
          </a:p>
          <a:p>
            <a:pPr>
              <a:lnSpc>
                <a:spcPct val="87000"/>
              </a:lnSpc>
              <a:buClr>
                <a:srgbClr val="000000"/>
              </a:buClr>
              <a:buSzPct val="100000"/>
              <a:buFont typeface="Arial" charset="0"/>
              <a:buNone/>
            </a:pPr>
            <a:r>
              <a:rPr lang="de-DE" sz="1000">
                <a:solidFill>
                  <a:srgbClr val="000000"/>
                </a:solidFill>
                <a:latin typeface="Courier New" pitchFamily="49" charset="0"/>
              </a:rPr>
              <a:t>  [] gp.</a:t>
            </a:r>
            <a:r>
              <a:rPr lang="de-DE" sz="1000" b="1">
                <a:solidFill>
                  <a:srgbClr val="800000"/>
                </a:solidFill>
                <a:latin typeface="Courier New" pitchFamily="49" charset="0"/>
              </a:rPr>
              <a:t>getreply</a:t>
            </a:r>
            <a:r>
              <a:rPr lang="de-DE" sz="1000">
                <a:solidFill>
                  <a:srgbClr val="000000"/>
                </a:solidFill>
                <a:latin typeface="Courier New" pitchFamily="49" charset="0"/>
              </a:rPr>
              <a:t>(gs </a:t>
            </a:r>
            <a:r>
              <a:rPr lang="de-DE" sz="1000" b="1">
                <a:solidFill>
                  <a:srgbClr val="800000"/>
                </a:solidFill>
                <a:latin typeface="Courier New" pitchFamily="49" charset="0"/>
              </a:rPr>
              <a:t>value</a:t>
            </a:r>
            <a:r>
              <a:rPr lang="de-DE" sz="1000">
                <a:solidFill>
                  <a:srgbClr val="000000"/>
                </a:solidFill>
                <a:latin typeface="Courier New" pitchFamily="49" charset="0"/>
              </a:rPr>
              <a:t> expectedResults) {</a:t>
            </a:r>
          </a:p>
          <a:p>
            <a:pPr>
              <a:lnSpc>
                <a:spcPct val="87000"/>
              </a:lnSpc>
              <a:buClr>
                <a:srgbClr val="000000"/>
              </a:buClr>
              <a:buSzPct val="100000"/>
              <a:buFont typeface="Arial" charset="0"/>
              <a:buNone/>
            </a:pPr>
            <a:r>
              <a:rPr lang="de-DE" sz="1000" b="1">
                <a:solidFill>
                  <a:srgbClr val="800000"/>
                </a:solidFill>
                <a:latin typeface="Courier New" pitchFamily="49" charset="0"/>
              </a:rPr>
              <a:t>    setverdict</a:t>
            </a:r>
            <a:r>
              <a:rPr lang="de-DE" sz="1000">
                <a:solidFill>
                  <a:srgbClr val="000000"/>
                </a:solidFill>
                <a:latin typeface="Courier New" pitchFamily="49" charset="0"/>
              </a:rPr>
              <a:t>(</a:t>
            </a:r>
            <a:r>
              <a:rPr lang="de-DE" sz="1000" b="1">
                <a:solidFill>
                  <a:srgbClr val="800000"/>
                </a:solidFill>
                <a:latin typeface="Courier New" pitchFamily="49" charset="0"/>
              </a:rPr>
              <a:t>pass</a:t>
            </a:r>
            <a:r>
              <a:rPr lang="de-DE" sz="1000">
                <a:solidFill>
                  <a:srgbClr val="000000"/>
                </a:solidFill>
                <a:latin typeface="Courier New" pitchFamily="49" charset="0"/>
              </a:rPr>
              <a:t>) ;</a:t>
            </a:r>
          </a:p>
          <a:p>
            <a:pPr>
              <a:lnSpc>
                <a:spcPct val="87000"/>
              </a:lnSpc>
              <a:buClr>
                <a:srgbClr val="000000"/>
              </a:buClr>
              <a:buSzPct val="100000"/>
              <a:buFont typeface="Arial" charset="0"/>
              <a:buNone/>
            </a:pPr>
            <a:r>
              <a:rPr lang="de-DE" sz="1000">
                <a:solidFill>
                  <a:srgbClr val="000000"/>
                </a:solidFill>
                <a:latin typeface="Courier New" pitchFamily="49" charset="0"/>
              </a:rPr>
              <a:t> }</a:t>
            </a:r>
          </a:p>
          <a:p>
            <a:pPr>
              <a:lnSpc>
                <a:spcPct val="87000"/>
              </a:lnSpc>
              <a:buClr>
                <a:srgbClr val="000000"/>
              </a:buClr>
              <a:buSzPct val="100000"/>
              <a:buFont typeface="Arial" charset="0"/>
              <a:buNone/>
            </a:pPr>
            <a:r>
              <a:rPr lang="de-DE" sz="1000">
                <a:solidFill>
                  <a:srgbClr val="000000"/>
                </a:solidFill>
                <a:latin typeface="Courier New" pitchFamily="49" charset="0"/>
              </a:rPr>
              <a:t>  [] gp.</a:t>
            </a:r>
            <a:r>
              <a:rPr lang="de-DE" sz="1000" b="1">
                <a:solidFill>
                  <a:srgbClr val="800000"/>
                </a:solidFill>
                <a:latin typeface="Courier New" pitchFamily="49" charset="0"/>
              </a:rPr>
              <a:t>catch</a:t>
            </a:r>
            <a:r>
              <a:rPr lang="de-DE" sz="1000">
                <a:solidFill>
                  <a:srgbClr val="000000"/>
                </a:solidFill>
                <a:latin typeface="Courier New" pitchFamily="49" charset="0"/>
              </a:rPr>
              <a:t> { </a:t>
            </a:r>
            <a:r>
              <a:rPr lang="de-DE" sz="1000" b="1">
                <a:solidFill>
                  <a:srgbClr val="800000"/>
                </a:solidFill>
                <a:latin typeface="Courier New" pitchFamily="49" charset="0"/>
              </a:rPr>
              <a:t>setverdict</a:t>
            </a:r>
            <a:r>
              <a:rPr lang="de-DE" sz="1000">
                <a:solidFill>
                  <a:srgbClr val="000000"/>
                </a:solidFill>
                <a:latin typeface="Courier New" pitchFamily="49" charset="0"/>
              </a:rPr>
              <a:t>(</a:t>
            </a:r>
            <a:r>
              <a:rPr lang="de-DE" sz="1000" b="1">
                <a:solidFill>
                  <a:srgbClr val="800000"/>
                </a:solidFill>
                <a:latin typeface="Courier New" pitchFamily="49" charset="0"/>
              </a:rPr>
              <a:t>fail</a:t>
            </a:r>
            <a:r>
              <a:rPr lang="de-DE" sz="1000">
                <a:solidFill>
                  <a:srgbClr val="000000"/>
                </a:solidFill>
                <a:latin typeface="Courier New" pitchFamily="49" charset="0"/>
              </a:rPr>
              <a:t>); }</a:t>
            </a:r>
          </a:p>
          <a:p>
            <a:pPr>
              <a:lnSpc>
                <a:spcPct val="87000"/>
              </a:lnSpc>
              <a:buClr>
                <a:srgbClr val="000000"/>
              </a:buClr>
              <a:buSzPct val="100000"/>
              <a:buFont typeface="Arial" charset="0"/>
              <a:buNone/>
            </a:pPr>
            <a:r>
              <a:rPr lang="de-DE" sz="1000">
                <a:solidFill>
                  <a:srgbClr val="000000"/>
                </a:solidFill>
                <a:latin typeface="Courier New" pitchFamily="49" charset="0"/>
              </a:rPr>
              <a:t> }</a:t>
            </a:r>
          </a:p>
          <a:p>
            <a:pPr>
              <a:lnSpc>
                <a:spcPct val="87000"/>
              </a:lnSpc>
              <a:buClr>
                <a:srgbClr val="000000"/>
              </a:buClr>
              <a:buSzPct val="100000"/>
              <a:buFont typeface="Arial" charset="0"/>
              <a:buNone/>
            </a:pPr>
            <a:r>
              <a:rPr lang="de-DE" sz="1000">
                <a:solidFill>
                  <a:srgbClr val="000000"/>
                </a:solidFill>
                <a:latin typeface="Courier New" pitchFamily="49" charset="0"/>
              </a:rPr>
              <a:t>}</a:t>
            </a:r>
          </a:p>
          <a:p>
            <a:pPr>
              <a:lnSpc>
                <a:spcPct val="87000"/>
              </a:lnSpc>
              <a:buClr>
                <a:srgbClr val="000000"/>
              </a:buClr>
              <a:buSzPct val="100000"/>
              <a:buFont typeface="Arial" charset="0"/>
              <a:buNone/>
            </a:pPr>
            <a:endParaRPr lang="de-DE" sz="1000">
              <a:solidFill>
                <a:srgbClr val="000000"/>
              </a:solidFill>
              <a:latin typeface="Courier New" pitchFamily="49" charset="0"/>
            </a:endParaRPr>
          </a:p>
        </p:txBody>
      </p:sp>
      <p:sp>
        <p:nvSpPr>
          <p:cNvPr id="194565" name="Text Box 5"/>
          <p:cNvSpPr txBox="1">
            <a:spLocks noChangeArrowheads="1"/>
          </p:cNvSpPr>
          <p:nvPr/>
        </p:nvSpPr>
        <p:spPr bwMode="auto">
          <a:xfrm>
            <a:off x="6097588" y="6143625"/>
            <a:ext cx="2476500" cy="261938"/>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GoogleSearchTest.ttcn3</a:t>
            </a:r>
          </a:p>
        </p:txBody>
      </p:sp>
      <p:sp>
        <p:nvSpPr>
          <p:cNvPr id="19462" name="Text Box 6"/>
          <p:cNvSpPr txBox="1">
            <a:spLocks noChangeArrowheads="1"/>
          </p:cNvSpPr>
          <p:nvPr/>
        </p:nvSpPr>
        <p:spPr bwMode="auto">
          <a:xfrm>
            <a:off x="1646238" y="6146800"/>
            <a:ext cx="2476500" cy="261938"/>
          </a:xfrm>
          <a:prstGeom prst="rect">
            <a:avLst/>
          </a:prstGeom>
          <a:noFill/>
          <a:ln w="9525">
            <a:noFill/>
            <a:round/>
            <a:headEnd/>
            <a:tailEnd/>
          </a:ln>
        </p:spPr>
        <p:txBody>
          <a:bodyPr lIns="90000" tIns="46800" rIns="90000" bIns="46800">
            <a:spAutoFit/>
          </a:bodyPr>
          <a:lstStyle/>
          <a:p>
            <a:pPr algn="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GoogleSearchTest.ttcn3</a:t>
            </a:r>
          </a:p>
        </p:txBody>
      </p:sp>
      <p:sp>
        <p:nvSpPr>
          <p:cNvPr id="194567" name="AutoShape 7"/>
          <p:cNvSpPr>
            <a:spLocks noChangeArrowheads="1"/>
          </p:cNvSpPr>
          <p:nvPr/>
        </p:nvSpPr>
        <p:spPr bwMode="auto">
          <a:xfrm>
            <a:off x="1333500" y="3051175"/>
            <a:ext cx="2914650" cy="809625"/>
          </a:xfrm>
          <a:prstGeom prst="wedgeRectCallout">
            <a:avLst>
              <a:gd name="adj1" fmla="val 80773"/>
              <a:gd name="adj2" fmla="val -212157"/>
            </a:avLst>
          </a:prstGeom>
          <a:solidFill>
            <a:srgbClr val="AFAFAF"/>
          </a:solidFill>
          <a:ln w="9525">
            <a:noFill/>
            <a:miter lim="800000"/>
            <a:headEnd/>
            <a:tailEnd/>
          </a:ln>
        </p:spPr>
        <p:txBody>
          <a:bodyPr/>
          <a:lstStyle/>
          <a:p>
            <a:pPr algn="ctr">
              <a:lnSpc>
                <a:spcPct val="87000"/>
              </a:lnSpc>
              <a:buClr>
                <a:srgbClr val="000000"/>
              </a:buClr>
              <a:buSzPct val="100000"/>
              <a:buFont typeface="Arial" charset="0"/>
              <a:buNone/>
            </a:pPr>
            <a:r>
              <a:rPr lang="de-DE" sz="1600">
                <a:solidFill>
                  <a:schemeClr val="bg1"/>
                </a:solidFill>
              </a:rPr>
              <a:t>Components describing the</a:t>
            </a:r>
          </a:p>
          <a:p>
            <a:pPr algn="ctr">
              <a:lnSpc>
                <a:spcPct val="87000"/>
              </a:lnSpc>
              <a:buClr>
                <a:srgbClr val="000000"/>
              </a:buClr>
              <a:buSzPct val="100000"/>
              <a:buFont typeface="Arial" charset="0"/>
              <a:buNone/>
            </a:pPr>
            <a:r>
              <a:rPr lang="de-DE" sz="1600">
                <a:solidFill>
                  <a:schemeClr val="bg1"/>
                </a:solidFill>
              </a:rPr>
              <a:t>SUT and which ports are used</a:t>
            </a:r>
          </a:p>
        </p:txBody>
      </p:sp>
      <p:sp>
        <p:nvSpPr>
          <p:cNvPr id="194568" name="AutoShape 8"/>
          <p:cNvSpPr>
            <a:spLocks noChangeArrowheads="1"/>
          </p:cNvSpPr>
          <p:nvPr/>
        </p:nvSpPr>
        <p:spPr bwMode="auto">
          <a:xfrm>
            <a:off x="1333500" y="4254500"/>
            <a:ext cx="2914650" cy="525463"/>
          </a:xfrm>
          <a:prstGeom prst="wedgeRectCallout">
            <a:avLst>
              <a:gd name="adj1" fmla="val 87199"/>
              <a:gd name="adj2" fmla="val -281116"/>
            </a:avLst>
          </a:prstGeom>
          <a:solidFill>
            <a:srgbClr val="AFAFAF"/>
          </a:solidFill>
          <a:ln w="9525">
            <a:noFill/>
            <a:miter lim="800000"/>
            <a:headEnd/>
            <a:tailEnd/>
          </a:ln>
        </p:spPr>
        <p:txBody>
          <a:bodyPr/>
          <a:lstStyle/>
          <a:p>
            <a:pPr algn="ctr">
              <a:lnSpc>
                <a:spcPct val="87000"/>
              </a:lnSpc>
              <a:buClr>
                <a:srgbClr val="000000"/>
              </a:buClr>
              <a:buSzPct val="100000"/>
              <a:buFont typeface="Arial" charset="0"/>
              <a:buNone/>
            </a:pPr>
            <a:r>
              <a:rPr lang="de-DE" sz="1600">
                <a:solidFill>
                  <a:schemeClr val="bg1"/>
                </a:solidFill>
              </a:rPr>
              <a:t>Template describing the search</a:t>
            </a:r>
          </a:p>
        </p:txBody>
      </p:sp>
      <p:sp>
        <p:nvSpPr>
          <p:cNvPr id="194569" name="AutoShape 9"/>
          <p:cNvSpPr>
            <a:spLocks noChangeArrowheads="1"/>
          </p:cNvSpPr>
          <p:nvPr/>
        </p:nvSpPr>
        <p:spPr bwMode="auto">
          <a:xfrm>
            <a:off x="1333500" y="5195888"/>
            <a:ext cx="2914650" cy="525462"/>
          </a:xfrm>
          <a:prstGeom prst="wedgeRectCallout">
            <a:avLst>
              <a:gd name="adj1" fmla="val 88727"/>
              <a:gd name="adj2" fmla="val -88065"/>
            </a:avLst>
          </a:prstGeom>
          <a:solidFill>
            <a:srgbClr val="AFAFAF"/>
          </a:solidFill>
          <a:ln w="9525">
            <a:noFill/>
            <a:miter lim="800000"/>
            <a:headEnd/>
            <a:tailEnd/>
          </a:ln>
        </p:spPr>
        <p:txBody>
          <a:bodyPr/>
          <a:lstStyle/>
          <a:p>
            <a:pPr algn="ctr">
              <a:lnSpc>
                <a:spcPct val="87000"/>
              </a:lnSpc>
              <a:buClr>
                <a:srgbClr val="000000"/>
              </a:buClr>
              <a:buSzPct val="100000"/>
              <a:buFont typeface="Arial" charset="0"/>
              <a:buNone/>
            </a:pPr>
            <a:r>
              <a:rPr lang="de-DE" sz="1600">
                <a:solidFill>
                  <a:schemeClr val="bg1"/>
                </a:solidFill>
              </a:rPr>
              <a:t>Template describing the </a:t>
            </a:r>
          </a:p>
          <a:p>
            <a:pPr algn="ctr">
              <a:lnSpc>
                <a:spcPct val="87000"/>
              </a:lnSpc>
              <a:buClr>
                <a:srgbClr val="000000"/>
              </a:buClr>
              <a:buSzPct val="100000"/>
              <a:buFont typeface="Arial" charset="0"/>
              <a:buNone/>
            </a:pPr>
            <a:r>
              <a:rPr lang="de-DE" sz="1600">
                <a:solidFill>
                  <a:schemeClr val="bg1"/>
                </a:solidFill>
              </a:rPr>
              <a:t>expected result</a:t>
            </a:r>
          </a:p>
        </p:txBody>
      </p:sp>
      <p:sp>
        <p:nvSpPr>
          <p:cNvPr id="194570" name="AutoShape 10"/>
          <p:cNvSpPr>
            <a:spLocks noChangeArrowheads="1"/>
          </p:cNvSpPr>
          <p:nvPr/>
        </p:nvSpPr>
        <p:spPr bwMode="auto">
          <a:xfrm>
            <a:off x="5138738" y="1571625"/>
            <a:ext cx="3765550" cy="327025"/>
          </a:xfrm>
          <a:prstGeom prst="wedgeRectCallout">
            <a:avLst>
              <a:gd name="adj1" fmla="val -69898"/>
              <a:gd name="adj2" fmla="val 486"/>
            </a:avLst>
          </a:prstGeom>
          <a:noFill/>
          <a:ln w="9525">
            <a:solidFill>
              <a:srgbClr val="9E1A38"/>
            </a:solidFill>
            <a:miter lim="800000"/>
            <a:headEnd/>
            <a:tailEnd/>
          </a:ln>
        </p:spPr>
        <p:txBody>
          <a:bodyPr/>
          <a:lstStyle/>
          <a:p>
            <a:pPr algn="ctr">
              <a:lnSpc>
                <a:spcPct val="87000"/>
              </a:lnSpc>
              <a:buClr>
                <a:srgbClr val="000000"/>
              </a:buClr>
              <a:buSzPct val="100000"/>
              <a:buFont typeface="Arial" charset="0"/>
              <a:buNone/>
            </a:pPr>
            <a:r>
              <a:rPr lang="de-DE" sz="1400" b="1">
                <a:solidFill>
                  <a:srgbClr val="BE1E46"/>
                </a:solidFill>
              </a:rPr>
              <a:t>A test case is quite simple</a:t>
            </a:r>
          </a:p>
        </p:txBody>
      </p:sp>
      <p:sp>
        <p:nvSpPr>
          <p:cNvPr id="194571" name="AutoShape 11"/>
          <p:cNvSpPr>
            <a:spLocks noChangeArrowheads="1"/>
          </p:cNvSpPr>
          <p:nvPr/>
        </p:nvSpPr>
        <p:spPr bwMode="auto">
          <a:xfrm>
            <a:off x="5118100" y="2397125"/>
            <a:ext cx="3765550" cy="285750"/>
          </a:xfrm>
          <a:prstGeom prst="wedgeRectCallout">
            <a:avLst>
              <a:gd name="adj1" fmla="val -88153"/>
              <a:gd name="adj2" fmla="val -225556"/>
            </a:avLst>
          </a:prstGeom>
          <a:noFill/>
          <a:ln w="9525">
            <a:solidFill>
              <a:srgbClr val="9E1A38"/>
            </a:solidFill>
            <a:miter lim="800000"/>
            <a:headEnd/>
            <a:tailEnd/>
          </a:ln>
        </p:spPr>
        <p:txBody>
          <a:bodyPr/>
          <a:lstStyle/>
          <a:p>
            <a:pPr algn="ctr">
              <a:lnSpc>
                <a:spcPct val="87000"/>
              </a:lnSpc>
              <a:buClr>
                <a:srgbClr val="000000"/>
              </a:buClr>
              <a:buSzPct val="100000"/>
              <a:buFont typeface="Arial" charset="0"/>
              <a:buNone/>
            </a:pPr>
            <a:r>
              <a:rPr lang="de-DE" sz="1400" b="1">
                <a:solidFill>
                  <a:srgbClr val="BE1E46"/>
                </a:solidFill>
              </a:rPr>
              <a:t>1. Build the configuration</a:t>
            </a:r>
          </a:p>
        </p:txBody>
      </p:sp>
      <p:sp>
        <p:nvSpPr>
          <p:cNvPr id="194572" name="AutoShape 12"/>
          <p:cNvSpPr>
            <a:spLocks noChangeArrowheads="1"/>
          </p:cNvSpPr>
          <p:nvPr/>
        </p:nvSpPr>
        <p:spPr bwMode="auto">
          <a:xfrm>
            <a:off x="5118100" y="3279775"/>
            <a:ext cx="3765550" cy="762000"/>
          </a:xfrm>
          <a:prstGeom prst="wedgeRectCallout">
            <a:avLst>
              <a:gd name="adj1" fmla="val -96204"/>
              <a:gd name="adj2" fmla="val -192917"/>
            </a:avLst>
          </a:prstGeom>
          <a:noFill/>
          <a:ln w="9525">
            <a:solidFill>
              <a:srgbClr val="9E1A38"/>
            </a:solidFill>
            <a:miter lim="800000"/>
            <a:headEnd/>
            <a:tailEnd/>
          </a:ln>
        </p:spPr>
        <p:txBody>
          <a:bodyPr/>
          <a:lstStyle/>
          <a:p>
            <a:pPr algn="ctr">
              <a:lnSpc>
                <a:spcPct val="87000"/>
              </a:lnSpc>
              <a:buClr>
                <a:srgbClr val="000000"/>
              </a:buClr>
              <a:buSzPct val="100000"/>
              <a:buFont typeface="Arial" charset="0"/>
              <a:buNone/>
            </a:pPr>
            <a:r>
              <a:rPr lang="de-DE" sz="1400" b="1">
                <a:solidFill>
                  <a:srgbClr val="BE1E46"/>
                </a:solidFill>
              </a:rPr>
              <a:t>2. Call the operation</a:t>
            </a:r>
          </a:p>
          <a:p>
            <a:pPr algn="ctr">
              <a:lnSpc>
                <a:spcPct val="87000"/>
              </a:lnSpc>
              <a:buClr>
                <a:srgbClr val="000000"/>
              </a:buClr>
              <a:buSzPct val="100000"/>
              <a:buFontTx/>
              <a:buChar char="-"/>
            </a:pPr>
            <a:r>
              <a:rPr lang="de-DE" sz="1400" b="1">
                <a:solidFill>
                  <a:srgbClr val="BE1E46"/>
                </a:solidFill>
              </a:rPr>
              <a:t>Use the parameters from a template</a:t>
            </a:r>
          </a:p>
          <a:p>
            <a:pPr algn="ctr">
              <a:lnSpc>
                <a:spcPct val="87000"/>
              </a:lnSpc>
              <a:buClr>
                <a:srgbClr val="000000"/>
              </a:buClr>
              <a:buSzPct val="100000"/>
              <a:buFontTx/>
              <a:buChar char="-"/>
            </a:pPr>
            <a:r>
              <a:rPr lang="de-DE" sz="1400" b="1">
                <a:solidFill>
                  <a:srgbClr val="BE1E46"/>
                </a:solidFill>
              </a:rPr>
              <a:t> wait at most 2 seconds</a:t>
            </a:r>
          </a:p>
        </p:txBody>
      </p:sp>
      <p:sp>
        <p:nvSpPr>
          <p:cNvPr id="194573" name="AutoShape 13"/>
          <p:cNvSpPr>
            <a:spLocks noChangeArrowheads="1"/>
          </p:cNvSpPr>
          <p:nvPr/>
        </p:nvSpPr>
        <p:spPr bwMode="auto">
          <a:xfrm>
            <a:off x="5106988" y="5791200"/>
            <a:ext cx="3765550" cy="504825"/>
          </a:xfrm>
          <a:prstGeom prst="wedgeRectCallout">
            <a:avLst>
              <a:gd name="adj1" fmla="val -138787"/>
              <a:gd name="adj2" fmla="val -617926"/>
            </a:avLst>
          </a:prstGeom>
          <a:noFill/>
          <a:ln w="9525">
            <a:solidFill>
              <a:srgbClr val="9E1A38"/>
            </a:solidFill>
            <a:miter lim="800000"/>
            <a:headEnd/>
            <a:tailEnd/>
          </a:ln>
        </p:spPr>
        <p:txBody>
          <a:bodyPr/>
          <a:lstStyle/>
          <a:p>
            <a:pPr algn="ctr">
              <a:lnSpc>
                <a:spcPct val="87000"/>
              </a:lnSpc>
              <a:buClr>
                <a:srgbClr val="000000"/>
              </a:buClr>
              <a:buSzPct val="100000"/>
              <a:buFont typeface="Arial" charset="0"/>
              <a:buNone/>
            </a:pPr>
            <a:r>
              <a:rPr lang="de-DE" sz="1400" b="1">
                <a:solidFill>
                  <a:srgbClr val="BE1E46"/>
                </a:solidFill>
              </a:rPr>
              <a:t>4. Catch the timeout</a:t>
            </a:r>
          </a:p>
          <a:p>
            <a:pPr algn="ctr">
              <a:lnSpc>
                <a:spcPct val="87000"/>
              </a:lnSpc>
              <a:buClr>
                <a:srgbClr val="000000"/>
              </a:buClr>
              <a:buSzPct val="100000"/>
            </a:pPr>
            <a:r>
              <a:rPr lang="de-DE" sz="1400" b="1">
                <a:solidFill>
                  <a:srgbClr val="BE1E46"/>
                </a:solidFill>
              </a:rPr>
              <a:t>What happens if SUT is too slow?</a:t>
            </a:r>
          </a:p>
        </p:txBody>
      </p:sp>
      <p:sp>
        <p:nvSpPr>
          <p:cNvPr id="194574" name="AutoShape 14"/>
          <p:cNvSpPr>
            <a:spLocks noChangeArrowheads="1"/>
          </p:cNvSpPr>
          <p:nvPr/>
        </p:nvSpPr>
        <p:spPr bwMode="auto">
          <a:xfrm>
            <a:off x="5075238" y="4614863"/>
            <a:ext cx="3765550" cy="504825"/>
          </a:xfrm>
          <a:prstGeom prst="wedgeRectCallout">
            <a:avLst>
              <a:gd name="adj1" fmla="val -105523"/>
              <a:gd name="adj2" fmla="val -484593"/>
            </a:avLst>
          </a:prstGeom>
          <a:noFill/>
          <a:ln w="9525">
            <a:solidFill>
              <a:srgbClr val="9E1A38"/>
            </a:solidFill>
            <a:miter lim="800000"/>
            <a:headEnd/>
            <a:tailEnd/>
          </a:ln>
        </p:spPr>
        <p:txBody>
          <a:bodyPr/>
          <a:lstStyle/>
          <a:p>
            <a:pPr algn="ctr">
              <a:lnSpc>
                <a:spcPct val="87000"/>
              </a:lnSpc>
              <a:buClr>
                <a:srgbClr val="000000"/>
              </a:buClr>
              <a:buSzPct val="100000"/>
              <a:buFont typeface="Arial" charset="0"/>
              <a:buNone/>
            </a:pPr>
            <a:r>
              <a:rPr lang="de-DE" sz="1400" b="1">
                <a:solidFill>
                  <a:srgbClr val="BE1E46"/>
                </a:solidFill>
              </a:rPr>
              <a:t>3. Describe the expected return value</a:t>
            </a:r>
          </a:p>
          <a:p>
            <a:pPr algn="ctr">
              <a:lnSpc>
                <a:spcPct val="87000"/>
              </a:lnSpc>
              <a:buClr>
                <a:srgbClr val="000000"/>
              </a:buClr>
              <a:buSzPct val="100000"/>
              <a:buFontTx/>
              <a:buChar char="-"/>
            </a:pPr>
            <a:r>
              <a:rPr lang="de-DE" sz="1400" b="1">
                <a:solidFill>
                  <a:srgbClr val="BE1E46"/>
                </a:solidFill>
              </a:rPr>
              <a:t>Use the parameters from a template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5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45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45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45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9457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9457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94572"/>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9457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94573"/>
                                        </p:tgtEl>
                                        <p:attrNameLst>
                                          <p:attrName>style.visibility</p:attrName>
                                        </p:attrNameLst>
                                      </p:cBhvr>
                                      <p:to>
                                        <p:strVal val="hidden"/>
                                      </p:to>
                                    </p:set>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499"/>
                                          </p:stCondLst>
                                        </p:cTn>
                                        <p:tgtEl>
                                          <p:spTgt spid="194565"/>
                                        </p:tgtEl>
                                        <p:attrNameLst>
                                          <p:attrName>style.visibility</p:attrName>
                                        </p:attrNameLst>
                                      </p:cBhvr>
                                      <p:to>
                                        <p:strVal val="visible"/>
                                      </p:to>
                                    </p:set>
                                  </p:childTnLst>
                                </p:cTn>
                              </p:par>
                            </p:childTnLst>
                          </p:cTn>
                        </p:par>
                        <p:par>
                          <p:cTn id="38" fill="hold">
                            <p:stCondLst>
                              <p:cond delay="500"/>
                            </p:stCondLst>
                            <p:childTnLst>
                              <p:par>
                                <p:cTn id="39" presetID="1" presetClass="entr" presetSubtype="0" fill="hold" grpId="0" nodeType="afterEffect">
                                  <p:stCondLst>
                                    <p:cond delay="0"/>
                                  </p:stCondLst>
                                  <p:childTnLst>
                                    <p:set>
                                      <p:cBhvr>
                                        <p:cTn id="40" dur="1" fill="hold">
                                          <p:stCondLst>
                                            <p:cond delay="499"/>
                                          </p:stCondLst>
                                        </p:cTn>
                                        <p:tgtEl>
                                          <p:spTgt spid="19456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19456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19456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945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autoUpdateAnimBg="0"/>
      <p:bldP spid="194565" grpId="0" autoUpdateAnimBg="0"/>
      <p:bldP spid="194567" grpId="0" animBg="1" autoUpdateAnimBg="0"/>
      <p:bldP spid="194568" grpId="0" animBg="1" autoUpdateAnimBg="0"/>
      <p:bldP spid="194569" grpId="0" animBg="1" autoUpdateAnimBg="0"/>
      <p:bldP spid="194570" grpId="0" animBg="1" autoUpdateAnimBg="0"/>
      <p:bldP spid="194570" grpId="1" animBg="1"/>
      <p:bldP spid="194571" grpId="0" animBg="1" autoUpdateAnimBg="0"/>
      <p:bldP spid="194571" grpId="1" animBg="1"/>
      <p:bldP spid="194572" grpId="0" animBg="1" autoUpdateAnimBg="0"/>
      <p:bldP spid="194572" grpId="1" animBg="1"/>
      <p:bldP spid="194573" grpId="0" animBg="1" autoUpdateAnimBg="0"/>
      <p:bldP spid="194573" grpId="1" animBg="1"/>
      <p:bldP spid="194574" grpId="0" animBg="1" autoUpdateAnimBg="0"/>
      <p:bldP spid="19457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p:txBody>
          <a:bodyPr/>
          <a:lstStyle/>
          <a:p>
            <a:pPr eaLnBrk="1" hangingPunct="1"/>
            <a:r>
              <a:rPr lang="en-US" sz="3000" smtClean="0"/>
              <a:t>Testing Web Services with TTworkbench</a:t>
            </a:r>
          </a:p>
        </p:txBody>
      </p:sp>
      <p:sp>
        <p:nvSpPr>
          <p:cNvPr id="20483" name="Rectangle 3"/>
          <p:cNvSpPr>
            <a:spLocks noGrp="1" noChangeArrowheads="1"/>
          </p:cNvSpPr>
          <p:nvPr>
            <p:ph type="subTitle" idx="1"/>
          </p:nvPr>
        </p:nvSpPr>
        <p:spPr>
          <a:xfrm>
            <a:off x="1377950" y="4960938"/>
            <a:ext cx="7766050" cy="554037"/>
          </a:xfrm>
        </p:spPr>
        <p:txBody>
          <a:bodyPr/>
          <a:lstStyle/>
          <a:p>
            <a:pPr eaLnBrk="1" hangingPunct="1"/>
            <a:r>
              <a:rPr lang="en-US" sz="2000" smtClean="0"/>
              <a:t>- TTCN-3 for WSDL/SOAP </a:t>
            </a:r>
          </a:p>
          <a:p>
            <a:pPr eaLnBrk="1" hangingPunct="1"/>
            <a:r>
              <a:rPr lang="en-US" sz="2000" smtClean="0">
                <a:solidFill>
                  <a:schemeClr val="tx1"/>
                </a:solidFill>
              </a:rPr>
              <a:t>- TTplugin concept </a:t>
            </a:r>
          </a:p>
          <a:p>
            <a:pPr eaLnBrk="1" hangingPunct="1"/>
            <a:r>
              <a:rPr lang="en-US" sz="2000" smtClean="0"/>
              <a:t>- WSDL demo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Foliennummernplatzhalter 3"/>
          <p:cNvSpPr>
            <a:spLocks noGrp="1"/>
          </p:cNvSpPr>
          <p:nvPr>
            <p:ph type="sldNum" sz="quarter" idx="10"/>
          </p:nvPr>
        </p:nvSpPr>
        <p:spPr>
          <a:noFill/>
        </p:spPr>
        <p:txBody>
          <a:bodyPr/>
          <a:lstStyle/>
          <a:p>
            <a:fld id="{652F67B3-B3A4-4D92-9B7A-8BB66B62EE69}" type="slidenum">
              <a:rPr lang="de-DE" smtClean="0"/>
              <a:pPr/>
              <a:t>19</a:t>
            </a:fld>
            <a:endParaRPr lang="de-DE" smtClean="0"/>
          </a:p>
        </p:txBody>
      </p:sp>
      <p:sp>
        <p:nvSpPr>
          <p:cNvPr id="21507" name="Rectangle 4"/>
          <p:cNvSpPr>
            <a:spLocks noGrp="1" noChangeArrowheads="1"/>
          </p:cNvSpPr>
          <p:nvPr>
            <p:ph type="title"/>
          </p:nvPr>
        </p:nvSpPr>
        <p:spPr>
          <a:noFill/>
        </p:spPr>
        <p:txBody>
          <a:bodyPr/>
          <a:lstStyle/>
          <a:p>
            <a:pPr eaLnBrk="1" hangingPunct="1"/>
            <a:r>
              <a:rPr lang="en-US" smtClean="0"/>
              <a:t>Runtime Plugin Concept</a:t>
            </a:r>
          </a:p>
        </p:txBody>
      </p:sp>
      <p:grpSp>
        <p:nvGrpSpPr>
          <p:cNvPr id="21508" name="Group 28"/>
          <p:cNvGrpSpPr>
            <a:grpSpLocks/>
          </p:cNvGrpSpPr>
          <p:nvPr/>
        </p:nvGrpSpPr>
        <p:grpSpPr bwMode="auto">
          <a:xfrm>
            <a:off x="1263650" y="1922463"/>
            <a:ext cx="4800600" cy="2070100"/>
            <a:chOff x="495" y="1316"/>
            <a:chExt cx="3024" cy="1304"/>
          </a:xfrm>
        </p:grpSpPr>
        <p:sp>
          <p:nvSpPr>
            <p:cNvPr id="21531" name="AutoShape 7"/>
            <p:cNvSpPr>
              <a:spLocks noChangeArrowheads="1"/>
            </p:cNvSpPr>
            <p:nvPr/>
          </p:nvSpPr>
          <p:spPr bwMode="auto">
            <a:xfrm>
              <a:off x="1008" y="1665"/>
              <a:ext cx="2152" cy="629"/>
            </a:xfrm>
            <a:prstGeom prst="roundRect">
              <a:avLst>
                <a:gd name="adj" fmla="val 134"/>
              </a:avLst>
            </a:prstGeom>
            <a:solidFill>
              <a:srgbClr val="DDDDDD"/>
            </a:solidFill>
            <a:ln w="9525">
              <a:noFill/>
              <a:round/>
              <a:headEnd/>
              <a:tailEnd/>
            </a:ln>
          </p:spPr>
          <p:txBody>
            <a:bodyPr wrap="none" anchor="ctr"/>
            <a:lstStyle/>
            <a:p>
              <a:endParaRPr lang="de-DE"/>
            </a:p>
          </p:txBody>
        </p:sp>
        <p:sp>
          <p:nvSpPr>
            <p:cNvPr id="21532" name="AutoShape 8"/>
            <p:cNvSpPr>
              <a:spLocks noChangeArrowheads="1"/>
            </p:cNvSpPr>
            <p:nvPr/>
          </p:nvSpPr>
          <p:spPr bwMode="auto">
            <a:xfrm>
              <a:off x="1006" y="2393"/>
              <a:ext cx="1050" cy="227"/>
            </a:xfrm>
            <a:prstGeom prst="roundRect">
              <a:avLst>
                <a:gd name="adj" fmla="val 370"/>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System Adaptor</a:t>
              </a:r>
            </a:p>
          </p:txBody>
        </p:sp>
        <p:sp>
          <p:nvSpPr>
            <p:cNvPr id="21533" name="AutoShape 9"/>
            <p:cNvSpPr>
              <a:spLocks noChangeArrowheads="1"/>
            </p:cNvSpPr>
            <p:nvPr/>
          </p:nvSpPr>
          <p:spPr bwMode="auto">
            <a:xfrm>
              <a:off x="2100" y="2393"/>
              <a:ext cx="1060" cy="227"/>
            </a:xfrm>
            <a:prstGeom prst="roundRect">
              <a:avLst>
                <a:gd name="adj" fmla="val 370"/>
              </a:avLst>
            </a:prstGeom>
            <a:solidFill>
              <a:srgbClr val="003399"/>
            </a:solidFill>
            <a:ln w="9525">
              <a:noFill/>
              <a:round/>
              <a:headEnd/>
              <a:tailEnd/>
            </a:ln>
          </p:spPr>
          <p:txBody>
            <a:bodyPr lIns="0" tIns="0" rIns="0" bIns="0" anchor="ctr" anchorCtr="1"/>
            <a:lstStyle/>
            <a:p>
              <a:pPr marL="0" lvl="2"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Platform Adaptor</a:t>
              </a:r>
            </a:p>
          </p:txBody>
        </p:sp>
        <p:sp>
          <p:nvSpPr>
            <p:cNvPr id="21534" name="AutoShape 10"/>
            <p:cNvSpPr>
              <a:spLocks noChangeArrowheads="1"/>
            </p:cNvSpPr>
            <p:nvPr/>
          </p:nvSpPr>
          <p:spPr bwMode="auto">
            <a:xfrm rot="-5400000">
              <a:off x="496" y="1856"/>
              <a:ext cx="631" cy="241"/>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7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300">
                  <a:solidFill>
                    <a:srgbClr val="FFFFFF"/>
                  </a:solidFill>
                </a:rPr>
                <a:t>Component </a:t>
              </a:r>
              <a:br>
                <a:rPr lang="en-GB" sz="1300">
                  <a:solidFill>
                    <a:srgbClr val="FFFFFF"/>
                  </a:solidFill>
                </a:rPr>
              </a:br>
              <a:r>
                <a:rPr lang="en-GB" sz="1300">
                  <a:solidFill>
                    <a:srgbClr val="FFFFFF"/>
                  </a:solidFill>
                </a:rPr>
                <a:t>Handling</a:t>
              </a:r>
            </a:p>
          </p:txBody>
        </p:sp>
        <p:sp>
          <p:nvSpPr>
            <p:cNvPr id="21535" name="AutoShape 12"/>
            <p:cNvSpPr>
              <a:spLocks noChangeArrowheads="1"/>
            </p:cNvSpPr>
            <p:nvPr/>
          </p:nvSpPr>
          <p:spPr bwMode="auto">
            <a:xfrm>
              <a:off x="1055" y="1726"/>
              <a:ext cx="659"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Control</a:t>
              </a:r>
            </a:p>
          </p:txBody>
        </p:sp>
        <p:sp>
          <p:nvSpPr>
            <p:cNvPr id="21536" name="AutoShape 13"/>
            <p:cNvSpPr>
              <a:spLocks noChangeArrowheads="1"/>
            </p:cNvSpPr>
            <p:nvPr/>
          </p:nvSpPr>
          <p:spPr bwMode="auto">
            <a:xfrm>
              <a:off x="1055" y="2001"/>
              <a:ext cx="659"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Types, Data</a:t>
              </a:r>
            </a:p>
          </p:txBody>
        </p:sp>
        <p:sp>
          <p:nvSpPr>
            <p:cNvPr id="21537" name="AutoShape 14"/>
            <p:cNvSpPr>
              <a:spLocks noChangeArrowheads="1"/>
            </p:cNvSpPr>
            <p:nvPr/>
          </p:nvSpPr>
          <p:spPr bwMode="auto">
            <a:xfrm>
              <a:off x="1757" y="1726"/>
              <a:ext cx="658"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Behavior</a:t>
              </a:r>
            </a:p>
          </p:txBody>
        </p:sp>
        <p:sp>
          <p:nvSpPr>
            <p:cNvPr id="21538" name="AutoShape 15"/>
            <p:cNvSpPr>
              <a:spLocks noChangeArrowheads="1"/>
            </p:cNvSpPr>
            <p:nvPr/>
          </p:nvSpPr>
          <p:spPr bwMode="auto">
            <a:xfrm>
              <a:off x="2459" y="1726"/>
              <a:ext cx="658"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Components</a:t>
              </a:r>
            </a:p>
          </p:txBody>
        </p:sp>
        <p:sp>
          <p:nvSpPr>
            <p:cNvPr id="21539" name="AutoShape 16"/>
            <p:cNvSpPr>
              <a:spLocks noChangeArrowheads="1"/>
            </p:cNvSpPr>
            <p:nvPr/>
          </p:nvSpPr>
          <p:spPr bwMode="auto">
            <a:xfrm>
              <a:off x="1757" y="2001"/>
              <a:ext cx="658"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Ports</a:t>
              </a:r>
            </a:p>
          </p:txBody>
        </p:sp>
        <p:sp>
          <p:nvSpPr>
            <p:cNvPr id="21540" name="AutoShape 17"/>
            <p:cNvSpPr>
              <a:spLocks noChangeArrowheads="1"/>
            </p:cNvSpPr>
            <p:nvPr/>
          </p:nvSpPr>
          <p:spPr bwMode="auto">
            <a:xfrm>
              <a:off x="2459" y="2001"/>
              <a:ext cx="658" cy="227"/>
            </a:xfrm>
            <a:prstGeom prst="roundRect">
              <a:avLst>
                <a:gd name="adj" fmla="val 370"/>
              </a:avLst>
            </a:prstGeom>
            <a:solidFill>
              <a:srgbClr val="009900"/>
            </a:solidFill>
            <a:ln w="9525">
              <a:noFill/>
              <a:round/>
              <a:headEnd/>
              <a:tailEnd/>
            </a:ln>
          </p:spPr>
          <p:txBody>
            <a:bodyPr wrap="none" anchor="ctr"/>
            <a:lstStyle/>
            <a:p>
              <a:pPr algn="ctr"/>
              <a:r>
                <a:rPr lang="de-DE" sz="1400">
                  <a:solidFill>
                    <a:schemeClr val="bg1"/>
                  </a:solidFill>
                </a:rPr>
                <a:t>Timer</a:t>
              </a:r>
            </a:p>
          </p:txBody>
        </p:sp>
        <p:sp>
          <p:nvSpPr>
            <p:cNvPr id="21541" name="Line 18"/>
            <p:cNvSpPr>
              <a:spLocks noChangeShapeType="1"/>
            </p:cNvSpPr>
            <p:nvPr/>
          </p:nvSpPr>
          <p:spPr bwMode="auto">
            <a:xfrm>
              <a:off x="659" y="1602"/>
              <a:ext cx="2860" cy="1"/>
            </a:xfrm>
            <a:prstGeom prst="line">
              <a:avLst/>
            </a:prstGeom>
            <a:noFill/>
            <a:ln w="19050">
              <a:solidFill>
                <a:srgbClr val="000000"/>
              </a:solidFill>
              <a:prstDash val="sysDot"/>
              <a:round/>
              <a:headEnd/>
              <a:tailEnd/>
            </a:ln>
          </p:spPr>
          <p:txBody>
            <a:bodyPr/>
            <a:lstStyle/>
            <a:p>
              <a:endParaRPr lang="de-DE"/>
            </a:p>
          </p:txBody>
        </p:sp>
        <p:sp>
          <p:nvSpPr>
            <p:cNvPr id="21542" name="Line 19"/>
            <p:cNvSpPr>
              <a:spLocks noChangeShapeType="1"/>
            </p:cNvSpPr>
            <p:nvPr/>
          </p:nvSpPr>
          <p:spPr bwMode="auto">
            <a:xfrm>
              <a:off x="659" y="2349"/>
              <a:ext cx="2860" cy="1"/>
            </a:xfrm>
            <a:prstGeom prst="line">
              <a:avLst/>
            </a:prstGeom>
            <a:noFill/>
            <a:ln w="19050">
              <a:solidFill>
                <a:srgbClr val="000000"/>
              </a:solidFill>
              <a:prstDash val="sysDot"/>
              <a:round/>
              <a:headEnd/>
              <a:tailEnd/>
            </a:ln>
          </p:spPr>
          <p:txBody>
            <a:bodyPr/>
            <a:lstStyle/>
            <a:p>
              <a:endParaRPr lang="de-DE"/>
            </a:p>
          </p:txBody>
        </p:sp>
        <p:sp>
          <p:nvSpPr>
            <p:cNvPr id="21543" name="Line 20"/>
            <p:cNvSpPr>
              <a:spLocks noChangeShapeType="1"/>
            </p:cNvSpPr>
            <p:nvPr/>
          </p:nvSpPr>
          <p:spPr bwMode="auto">
            <a:xfrm>
              <a:off x="970" y="1610"/>
              <a:ext cx="0" cy="743"/>
            </a:xfrm>
            <a:prstGeom prst="line">
              <a:avLst/>
            </a:prstGeom>
            <a:noFill/>
            <a:ln w="9525">
              <a:solidFill>
                <a:srgbClr val="000000"/>
              </a:solidFill>
              <a:prstDash val="sysDot"/>
              <a:round/>
              <a:headEnd/>
              <a:tailEnd/>
            </a:ln>
          </p:spPr>
          <p:txBody>
            <a:bodyPr/>
            <a:lstStyle/>
            <a:p>
              <a:endParaRPr lang="de-DE"/>
            </a:p>
          </p:txBody>
        </p:sp>
        <p:sp>
          <p:nvSpPr>
            <p:cNvPr id="21544" name="Text Box 21"/>
            <p:cNvSpPr txBox="1">
              <a:spLocks noChangeArrowheads="1"/>
            </p:cNvSpPr>
            <p:nvPr/>
          </p:nvSpPr>
          <p:spPr bwMode="auto">
            <a:xfrm>
              <a:off x="495" y="1368"/>
              <a:ext cx="1006" cy="133"/>
            </a:xfrm>
            <a:prstGeom prst="rect">
              <a:avLst/>
            </a:prstGeom>
            <a:noFill/>
            <a:ln w="9525">
              <a:noFill/>
              <a:round/>
              <a:headEnd/>
              <a:tailEnd/>
            </a:ln>
          </p:spPr>
          <p:txBody>
            <a:bodyPr lIns="0" tIns="0" rIns="0" bIns="0">
              <a:spAutoFit/>
            </a:bodyPr>
            <a:lstStyle/>
            <a:p>
              <a:pPr marL="665163" lvl="2" indent="-250825" defTabSz="407988" eaLnBrk="0" hangingPunct="0">
                <a:lnSpc>
                  <a:spcPct val="99000"/>
                </a:lnSpc>
                <a:spcBef>
                  <a:spcPts val="450"/>
                </a:spcBef>
                <a:buClr>
                  <a:srgbClr val="C0C0C0"/>
                </a:buClr>
                <a:buSzPct val="100000"/>
                <a:buFont typeface="Frutiger 55 Roman" pitchFamily="34" charset="0"/>
                <a:buNone/>
                <a:tabLst>
                  <a:tab pos="665163" algn="l"/>
                  <a:tab pos="1071563" algn="l"/>
                  <a:tab pos="1479550" algn="l"/>
                  <a:tab pos="1885950" algn="l"/>
                  <a:tab pos="2293938" algn="l"/>
                  <a:tab pos="2701925" algn="l"/>
                  <a:tab pos="3108325" algn="l"/>
                  <a:tab pos="3516313" algn="l"/>
                  <a:tab pos="3924300" algn="l"/>
                  <a:tab pos="4332288" algn="l"/>
                  <a:tab pos="4738688" algn="l"/>
                  <a:tab pos="5146675" algn="l"/>
                  <a:tab pos="5554663" algn="l"/>
                  <a:tab pos="5961063" algn="l"/>
                  <a:tab pos="6369050" algn="l"/>
                  <a:tab pos="6777038" algn="l"/>
                  <a:tab pos="7185025" algn="l"/>
                  <a:tab pos="7591425" algn="l"/>
                  <a:tab pos="7999413" algn="l"/>
                  <a:tab pos="8407400" algn="l"/>
                  <a:tab pos="8813800" algn="l"/>
                </a:tabLst>
              </a:pPr>
              <a:r>
                <a:rPr lang="en-GB" sz="1400">
                  <a:solidFill>
                    <a:srgbClr val="000000"/>
                  </a:solidFill>
                </a:rPr>
                <a:t>TCI</a:t>
              </a:r>
            </a:p>
          </p:txBody>
        </p:sp>
        <p:sp>
          <p:nvSpPr>
            <p:cNvPr id="21545" name="AutoShape 22"/>
            <p:cNvSpPr>
              <a:spLocks noChangeArrowheads="1"/>
            </p:cNvSpPr>
            <p:nvPr/>
          </p:nvSpPr>
          <p:spPr bwMode="auto">
            <a:xfrm rot="-5400000">
              <a:off x="3044" y="1857"/>
              <a:ext cx="633"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Codecs</a:t>
              </a:r>
            </a:p>
          </p:txBody>
        </p:sp>
        <p:sp>
          <p:nvSpPr>
            <p:cNvPr id="21546" name="Rectangle 23"/>
            <p:cNvSpPr>
              <a:spLocks noChangeArrowheads="1"/>
            </p:cNvSpPr>
            <p:nvPr/>
          </p:nvSpPr>
          <p:spPr bwMode="auto">
            <a:xfrm>
              <a:off x="1008" y="1316"/>
              <a:ext cx="2152" cy="229"/>
            </a:xfrm>
            <a:prstGeom prst="rect">
              <a:avLst/>
            </a:prstGeom>
            <a:solidFill>
              <a:srgbClr val="9E1A38"/>
            </a:solidFill>
            <a:ln w="9525">
              <a:noFill/>
              <a:miter lim="800000"/>
              <a:headEnd/>
              <a:tailEnd/>
            </a:ln>
          </p:spPr>
          <p:txBody>
            <a:bodyPr wrap="none" anchor="ctr"/>
            <a:lstStyle/>
            <a:p>
              <a:pPr algn="ctr"/>
              <a:r>
                <a:rPr lang="de-DE" sz="1400">
                  <a:solidFill>
                    <a:schemeClr val="bg1"/>
                  </a:solidFill>
                </a:rPr>
                <a:t>Test Management / Logging</a:t>
              </a:r>
            </a:p>
          </p:txBody>
        </p:sp>
        <p:sp>
          <p:nvSpPr>
            <p:cNvPr id="21547" name="Text Box 25"/>
            <p:cNvSpPr txBox="1">
              <a:spLocks noChangeArrowheads="1"/>
            </p:cNvSpPr>
            <p:nvPr/>
          </p:nvSpPr>
          <p:spPr bwMode="auto">
            <a:xfrm>
              <a:off x="505" y="2446"/>
              <a:ext cx="1006" cy="133"/>
            </a:xfrm>
            <a:prstGeom prst="rect">
              <a:avLst/>
            </a:prstGeom>
            <a:noFill/>
            <a:ln w="9525">
              <a:noFill/>
              <a:round/>
              <a:headEnd/>
              <a:tailEnd/>
            </a:ln>
          </p:spPr>
          <p:txBody>
            <a:bodyPr lIns="0" tIns="0" rIns="0" bIns="0">
              <a:spAutoFit/>
            </a:bodyPr>
            <a:lstStyle/>
            <a:p>
              <a:pPr marL="665163" lvl="2" indent="-250825" defTabSz="407988" eaLnBrk="0" hangingPunct="0">
                <a:lnSpc>
                  <a:spcPct val="99000"/>
                </a:lnSpc>
                <a:spcBef>
                  <a:spcPts val="450"/>
                </a:spcBef>
                <a:buClr>
                  <a:srgbClr val="C0C0C0"/>
                </a:buClr>
                <a:buSzPct val="100000"/>
                <a:buFont typeface="Frutiger 55 Roman" pitchFamily="34" charset="0"/>
                <a:buNone/>
                <a:tabLst>
                  <a:tab pos="665163" algn="l"/>
                  <a:tab pos="1071563" algn="l"/>
                  <a:tab pos="1479550" algn="l"/>
                  <a:tab pos="1885950" algn="l"/>
                  <a:tab pos="2293938" algn="l"/>
                  <a:tab pos="2701925" algn="l"/>
                  <a:tab pos="3108325" algn="l"/>
                  <a:tab pos="3516313" algn="l"/>
                  <a:tab pos="3924300" algn="l"/>
                  <a:tab pos="4332288" algn="l"/>
                  <a:tab pos="4738688" algn="l"/>
                  <a:tab pos="5146675" algn="l"/>
                  <a:tab pos="5554663" algn="l"/>
                  <a:tab pos="5961063" algn="l"/>
                  <a:tab pos="6369050" algn="l"/>
                  <a:tab pos="6777038" algn="l"/>
                  <a:tab pos="7185025" algn="l"/>
                  <a:tab pos="7591425" algn="l"/>
                  <a:tab pos="7999413" algn="l"/>
                  <a:tab pos="8407400" algn="l"/>
                  <a:tab pos="8813800" algn="l"/>
                </a:tabLst>
              </a:pPr>
              <a:r>
                <a:rPr lang="en-GB" sz="1400">
                  <a:solidFill>
                    <a:srgbClr val="000000"/>
                  </a:solidFill>
                </a:rPr>
                <a:t>TRI</a:t>
              </a:r>
            </a:p>
          </p:txBody>
        </p:sp>
      </p:grpSp>
      <p:grpSp>
        <p:nvGrpSpPr>
          <p:cNvPr id="3" name="Group 47"/>
          <p:cNvGrpSpPr>
            <a:grpSpLocks/>
          </p:cNvGrpSpPr>
          <p:nvPr/>
        </p:nvGrpSpPr>
        <p:grpSpPr bwMode="auto">
          <a:xfrm>
            <a:off x="2079625" y="3997325"/>
            <a:ext cx="384175" cy="1871663"/>
            <a:chOff x="1009" y="2623"/>
            <a:chExt cx="242" cy="1179"/>
          </a:xfrm>
        </p:grpSpPr>
        <p:sp>
          <p:nvSpPr>
            <p:cNvPr id="21529" name="AutoShape 32"/>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Port</a:t>
              </a:r>
            </a:p>
          </p:txBody>
        </p:sp>
        <p:cxnSp>
          <p:nvCxnSpPr>
            <p:cNvPr id="21530" name="AutoShape 40"/>
            <p:cNvCxnSpPr>
              <a:cxnSpLocks noChangeShapeType="1"/>
              <a:endCxn id="21529"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grpSp>
        <p:nvGrpSpPr>
          <p:cNvPr id="4" name="Group 49"/>
          <p:cNvGrpSpPr>
            <a:grpSpLocks/>
          </p:cNvGrpSpPr>
          <p:nvPr/>
        </p:nvGrpSpPr>
        <p:grpSpPr bwMode="auto">
          <a:xfrm>
            <a:off x="2963863" y="4000500"/>
            <a:ext cx="384175" cy="1868488"/>
            <a:chOff x="1566" y="2625"/>
            <a:chExt cx="242" cy="1177"/>
          </a:xfrm>
        </p:grpSpPr>
        <p:sp>
          <p:nvSpPr>
            <p:cNvPr id="21527" name="AutoShape 37"/>
            <p:cNvSpPr>
              <a:spLocks noChangeArrowheads="1"/>
            </p:cNvSpPr>
            <p:nvPr/>
          </p:nvSpPr>
          <p:spPr bwMode="auto">
            <a:xfrm rot="-5400000">
              <a:off x="1196"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External Function</a:t>
              </a:r>
            </a:p>
          </p:txBody>
        </p:sp>
        <p:cxnSp>
          <p:nvCxnSpPr>
            <p:cNvPr id="21528" name="AutoShape 41"/>
            <p:cNvCxnSpPr>
              <a:cxnSpLocks noChangeShapeType="1"/>
              <a:endCxn id="21527" idx="3"/>
            </p:cNvCxnSpPr>
            <p:nvPr/>
          </p:nvCxnSpPr>
          <p:spPr bwMode="auto">
            <a:xfrm>
              <a:off x="1685" y="2625"/>
              <a:ext cx="1" cy="195"/>
            </a:xfrm>
            <a:prstGeom prst="straightConnector1">
              <a:avLst/>
            </a:prstGeom>
            <a:noFill/>
            <a:ln w="9525">
              <a:solidFill>
                <a:schemeClr val="tx1"/>
              </a:solidFill>
              <a:round/>
              <a:headEnd type="triangle" w="med" len="med"/>
              <a:tailEnd/>
            </a:ln>
          </p:spPr>
        </p:cxnSp>
      </p:grpSp>
      <p:grpSp>
        <p:nvGrpSpPr>
          <p:cNvPr id="5" name="Group 50"/>
          <p:cNvGrpSpPr>
            <a:grpSpLocks/>
          </p:cNvGrpSpPr>
          <p:nvPr/>
        </p:nvGrpSpPr>
        <p:grpSpPr bwMode="auto">
          <a:xfrm>
            <a:off x="3849688" y="3994150"/>
            <a:ext cx="384175" cy="1874838"/>
            <a:chOff x="2124" y="2621"/>
            <a:chExt cx="242" cy="1181"/>
          </a:xfrm>
        </p:grpSpPr>
        <p:sp>
          <p:nvSpPr>
            <p:cNvPr id="21525" name="AutoShape 38"/>
            <p:cNvSpPr>
              <a:spLocks noChangeArrowheads="1"/>
            </p:cNvSpPr>
            <p:nvPr/>
          </p:nvSpPr>
          <p:spPr bwMode="auto">
            <a:xfrm rot="-5400000">
              <a:off x="1754"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SUT Action</a:t>
              </a:r>
            </a:p>
          </p:txBody>
        </p:sp>
        <p:cxnSp>
          <p:nvCxnSpPr>
            <p:cNvPr id="21526" name="AutoShape 42"/>
            <p:cNvCxnSpPr>
              <a:cxnSpLocks noChangeShapeType="1"/>
              <a:endCxn id="21525"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6" name="Group 51"/>
          <p:cNvGrpSpPr>
            <a:grpSpLocks/>
          </p:cNvGrpSpPr>
          <p:nvPr/>
        </p:nvGrpSpPr>
        <p:grpSpPr bwMode="auto">
          <a:xfrm>
            <a:off x="4733925" y="3989388"/>
            <a:ext cx="384175" cy="1879600"/>
            <a:chOff x="2681" y="2618"/>
            <a:chExt cx="242" cy="1184"/>
          </a:xfrm>
        </p:grpSpPr>
        <p:sp>
          <p:nvSpPr>
            <p:cNvPr id="21523" name="AutoShape 39"/>
            <p:cNvSpPr>
              <a:spLocks noChangeArrowheads="1"/>
            </p:cNvSpPr>
            <p:nvPr/>
          </p:nvSpPr>
          <p:spPr bwMode="auto">
            <a:xfrm rot="-5400000">
              <a:off x="2311"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Codec</a:t>
              </a:r>
            </a:p>
          </p:txBody>
        </p:sp>
        <p:cxnSp>
          <p:nvCxnSpPr>
            <p:cNvPr id="21524" name="AutoShape 43"/>
            <p:cNvCxnSpPr>
              <a:cxnSpLocks noChangeShapeType="1"/>
              <a:endCxn id="21523" idx="3"/>
            </p:cNvCxnSpPr>
            <p:nvPr/>
          </p:nvCxnSpPr>
          <p:spPr bwMode="auto">
            <a:xfrm>
              <a:off x="2800" y="2618"/>
              <a:ext cx="2" cy="202"/>
            </a:xfrm>
            <a:prstGeom prst="straightConnector1">
              <a:avLst/>
            </a:prstGeom>
            <a:noFill/>
            <a:ln w="9525">
              <a:solidFill>
                <a:schemeClr val="tx1"/>
              </a:solidFill>
              <a:round/>
              <a:headEnd type="triangle" w="med" len="med"/>
              <a:tailEnd/>
            </a:ln>
          </p:spPr>
        </p:cxnSp>
      </p:grpSp>
      <p:grpSp>
        <p:nvGrpSpPr>
          <p:cNvPr id="7" name="Group 52"/>
          <p:cNvGrpSpPr>
            <a:grpSpLocks/>
          </p:cNvGrpSpPr>
          <p:nvPr/>
        </p:nvGrpSpPr>
        <p:grpSpPr bwMode="auto">
          <a:xfrm>
            <a:off x="5619750" y="3997325"/>
            <a:ext cx="384175" cy="1871663"/>
            <a:chOff x="3239" y="2623"/>
            <a:chExt cx="242" cy="1179"/>
          </a:xfrm>
        </p:grpSpPr>
        <p:sp>
          <p:nvSpPr>
            <p:cNvPr id="21521" name="AutoShape 30"/>
            <p:cNvSpPr>
              <a:spLocks noChangeArrowheads="1"/>
            </p:cNvSpPr>
            <p:nvPr/>
          </p:nvSpPr>
          <p:spPr bwMode="auto">
            <a:xfrm rot="-5400000">
              <a:off x="2869"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TC Parameter Srv</a:t>
              </a:r>
            </a:p>
          </p:txBody>
        </p:sp>
        <p:cxnSp>
          <p:nvCxnSpPr>
            <p:cNvPr id="21522" name="AutoShape 44"/>
            <p:cNvCxnSpPr>
              <a:cxnSpLocks noChangeShapeType="1"/>
              <a:stCxn id="21519" idx="1"/>
              <a:endCxn id="21521" idx="3"/>
            </p:cNvCxnSpPr>
            <p:nvPr/>
          </p:nvCxnSpPr>
          <p:spPr bwMode="auto">
            <a:xfrm>
              <a:off x="3360" y="2623"/>
              <a:ext cx="0" cy="197"/>
            </a:xfrm>
            <a:prstGeom prst="straightConnector1">
              <a:avLst/>
            </a:prstGeom>
            <a:noFill/>
            <a:ln w="9525">
              <a:solidFill>
                <a:schemeClr val="tx1"/>
              </a:solidFill>
              <a:round/>
              <a:headEnd type="triangle" w="med" len="med"/>
              <a:tailEnd/>
            </a:ln>
          </p:spPr>
        </p:cxnSp>
      </p:grpSp>
      <p:grpSp>
        <p:nvGrpSpPr>
          <p:cNvPr id="8" name="Group 36"/>
          <p:cNvGrpSpPr>
            <a:grpSpLocks/>
          </p:cNvGrpSpPr>
          <p:nvPr/>
        </p:nvGrpSpPr>
        <p:grpSpPr bwMode="auto">
          <a:xfrm>
            <a:off x="2078038" y="2465388"/>
            <a:ext cx="3929062" cy="1530350"/>
            <a:chOff x="1008" y="1658"/>
            <a:chExt cx="2475" cy="964"/>
          </a:xfrm>
        </p:grpSpPr>
        <p:sp>
          <p:nvSpPr>
            <p:cNvPr id="21519" name="AutoShape 26"/>
            <p:cNvSpPr>
              <a:spLocks noChangeArrowheads="1"/>
            </p:cNvSpPr>
            <p:nvPr/>
          </p:nvSpPr>
          <p:spPr bwMode="auto">
            <a:xfrm rot="-5400000">
              <a:off x="2879" y="2017"/>
              <a:ext cx="964" cy="245"/>
            </a:xfrm>
            <a:prstGeom prst="roundRect">
              <a:avLst>
                <a:gd name="adj" fmla="val 333"/>
              </a:avLst>
            </a:prstGeom>
            <a:solidFill>
              <a:srgbClr val="9E1A38"/>
            </a:solidFill>
            <a:ln w="9525">
              <a:noFill/>
              <a:round/>
              <a:headEnd/>
              <a:tailEnd/>
            </a:ln>
          </p:spPr>
          <p:txBody>
            <a:bodyPr vert="eaVert" lIns="0" tIns="0" rIns="0" bIns="0" anchor="ctr" anchorCtr="1"/>
            <a:lstStyle/>
            <a:p>
              <a:pPr marL="0" lvl="2"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endParaRPr lang="de-DE" sz="1400">
                <a:solidFill>
                  <a:srgbClr val="FFFFFF"/>
                </a:solidFill>
              </a:endParaRPr>
            </a:p>
          </p:txBody>
        </p:sp>
        <p:sp>
          <p:nvSpPr>
            <p:cNvPr id="21520" name="AutoShape 27"/>
            <p:cNvSpPr>
              <a:spLocks noChangeArrowheads="1"/>
            </p:cNvSpPr>
            <p:nvPr/>
          </p:nvSpPr>
          <p:spPr bwMode="auto">
            <a:xfrm>
              <a:off x="1008" y="2391"/>
              <a:ext cx="2237" cy="231"/>
            </a:xfrm>
            <a:prstGeom prst="roundRect">
              <a:avLst>
                <a:gd name="adj" fmla="val 370"/>
              </a:avLst>
            </a:prstGeom>
            <a:gradFill rotWithShape="1">
              <a:gsLst>
                <a:gs pos="0">
                  <a:srgbClr val="003399"/>
                </a:gs>
                <a:gs pos="100000">
                  <a:srgbClr val="9E1A38"/>
                </a:gs>
              </a:gsLst>
              <a:lin ang="0" scaled="1"/>
            </a:gradFill>
            <a:ln w="9525">
              <a:noFill/>
              <a:round/>
              <a:headEnd/>
              <a:tailEnd/>
            </a:ln>
          </p:spPr>
          <p:txBody>
            <a:bodyPr lIns="0" tIns="0" rIns="0" bIns="0" anchor="ctr" anchorCtr="1"/>
            <a:lstStyle/>
            <a:p>
              <a:pPr marL="0" lvl="2" algn="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Plugin Test Adaptor</a:t>
              </a:r>
            </a:p>
          </p:txBody>
        </p:sp>
      </p:grpSp>
      <p:grpSp>
        <p:nvGrpSpPr>
          <p:cNvPr id="9" name="Group 54"/>
          <p:cNvGrpSpPr>
            <a:grpSpLocks/>
          </p:cNvGrpSpPr>
          <p:nvPr/>
        </p:nvGrpSpPr>
        <p:grpSpPr bwMode="auto">
          <a:xfrm>
            <a:off x="6011863" y="2781300"/>
            <a:ext cx="2087562" cy="1222375"/>
            <a:chOff x="3787" y="1752"/>
            <a:chExt cx="1315" cy="770"/>
          </a:xfrm>
        </p:grpSpPr>
        <p:sp>
          <p:nvSpPr>
            <p:cNvPr id="21516" name="AutoShape 45"/>
            <p:cNvSpPr>
              <a:spLocks noChangeArrowheads="1"/>
            </p:cNvSpPr>
            <p:nvPr/>
          </p:nvSpPr>
          <p:spPr bwMode="auto">
            <a:xfrm>
              <a:off x="4120" y="2280"/>
              <a:ext cx="982" cy="242"/>
            </a:xfrm>
            <a:prstGeom prst="roundRect">
              <a:avLst>
                <a:gd name="adj" fmla="val 333"/>
              </a:avLst>
            </a:prstGeom>
            <a:solidFill>
              <a:srgbClr val="80808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TA_Config.xml</a:t>
              </a:r>
            </a:p>
          </p:txBody>
        </p:sp>
        <p:cxnSp>
          <p:nvCxnSpPr>
            <p:cNvPr id="21517" name="AutoShape 46"/>
            <p:cNvCxnSpPr>
              <a:cxnSpLocks noChangeShapeType="1"/>
              <a:stCxn id="21516" idx="1"/>
            </p:cNvCxnSpPr>
            <p:nvPr/>
          </p:nvCxnSpPr>
          <p:spPr bwMode="auto">
            <a:xfrm flipH="1" flipV="1">
              <a:off x="3787" y="2400"/>
              <a:ext cx="333" cy="1"/>
            </a:xfrm>
            <a:prstGeom prst="straightConnector1">
              <a:avLst/>
            </a:prstGeom>
            <a:noFill/>
            <a:ln w="9525">
              <a:solidFill>
                <a:schemeClr val="tx1"/>
              </a:solidFill>
              <a:round/>
              <a:headEnd/>
              <a:tailEnd type="triangle" w="med" len="med"/>
            </a:ln>
          </p:spPr>
        </p:cxnSp>
        <p:pic>
          <p:nvPicPr>
            <p:cNvPr id="21518" name="Picture 53" descr="plugin_ta_config_wiz"/>
            <p:cNvPicPr>
              <a:picLocks noChangeAspect="1" noChangeArrowheads="1"/>
            </p:cNvPicPr>
            <p:nvPr/>
          </p:nvPicPr>
          <p:blipFill>
            <a:blip r:embed="rId3" cstate="print"/>
            <a:srcRect/>
            <a:stretch>
              <a:fillRect/>
            </a:stretch>
          </p:blipFill>
          <p:spPr bwMode="auto">
            <a:xfrm>
              <a:off x="4501" y="1752"/>
              <a:ext cx="600" cy="528"/>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de-DE" smtClean="0"/>
              <a:t>Workflow</a:t>
            </a:r>
          </a:p>
        </p:txBody>
      </p:sp>
      <p:sp>
        <p:nvSpPr>
          <p:cNvPr id="4099" name="Rectangle 3"/>
          <p:cNvSpPr>
            <a:spLocks noGrp="1" noChangeArrowheads="1"/>
          </p:cNvSpPr>
          <p:nvPr>
            <p:ph type="body" idx="1"/>
          </p:nvPr>
        </p:nvSpPr>
        <p:spPr>
          <a:xfrm>
            <a:off x="579438" y="5164138"/>
            <a:ext cx="8205787" cy="1363662"/>
          </a:xfrm>
        </p:spPr>
        <p:txBody>
          <a:bodyPr/>
          <a:lstStyle/>
          <a:p>
            <a:pPr eaLnBrk="1" hangingPunct="1">
              <a:lnSpc>
                <a:spcPct val="80000"/>
              </a:lnSpc>
            </a:pPr>
            <a:r>
              <a:rPr lang="en-US" sz="1600" smtClean="0"/>
              <a:t>TTCN-3 scripts need to be developed for the test purposes</a:t>
            </a:r>
          </a:p>
        </p:txBody>
      </p:sp>
      <p:sp>
        <p:nvSpPr>
          <p:cNvPr id="4100" name="AutoShape 4"/>
          <p:cNvSpPr>
            <a:spLocks noChangeArrowheads="1"/>
          </p:cNvSpPr>
          <p:nvPr/>
        </p:nvSpPr>
        <p:spPr bwMode="auto">
          <a:xfrm>
            <a:off x="390525" y="1419225"/>
            <a:ext cx="2543175" cy="914400"/>
          </a:xfrm>
          <a:prstGeom prst="chevron">
            <a:avLst>
              <a:gd name="adj" fmla="val 69531"/>
            </a:avLst>
          </a:prstGeom>
          <a:solidFill>
            <a:schemeClr val="bg1"/>
          </a:solidFill>
          <a:ln w="9525">
            <a:solidFill>
              <a:schemeClr val="tx1"/>
            </a:solidFill>
            <a:miter lim="800000"/>
            <a:headEnd/>
            <a:tailEnd/>
          </a:ln>
        </p:spPr>
        <p:txBody>
          <a:bodyPr wrap="none" anchor="ctr"/>
          <a:lstStyle/>
          <a:p>
            <a:pPr algn="ctr"/>
            <a:r>
              <a:rPr lang="de-DE" sz="1400"/>
              <a:t>         System </a:t>
            </a:r>
            <a:br>
              <a:rPr lang="de-DE" sz="1400"/>
            </a:br>
            <a:r>
              <a:rPr lang="de-DE" sz="1400"/>
              <a:t>          Specification</a:t>
            </a:r>
          </a:p>
        </p:txBody>
      </p:sp>
      <p:sp>
        <p:nvSpPr>
          <p:cNvPr id="4101" name="AutoShape 5"/>
          <p:cNvSpPr>
            <a:spLocks noChangeArrowheads="1"/>
          </p:cNvSpPr>
          <p:nvPr/>
        </p:nvSpPr>
        <p:spPr bwMode="auto">
          <a:xfrm>
            <a:off x="3143250" y="1419225"/>
            <a:ext cx="2543175" cy="914400"/>
          </a:xfrm>
          <a:prstGeom prst="chevron">
            <a:avLst>
              <a:gd name="adj" fmla="val 69531"/>
            </a:avLst>
          </a:prstGeom>
          <a:solidFill>
            <a:schemeClr val="bg1"/>
          </a:solidFill>
          <a:ln w="9525">
            <a:solidFill>
              <a:schemeClr val="tx1"/>
            </a:solidFill>
            <a:miter lim="800000"/>
            <a:headEnd/>
            <a:tailEnd/>
          </a:ln>
        </p:spPr>
        <p:txBody>
          <a:bodyPr wrap="none" anchor="ctr"/>
          <a:lstStyle/>
          <a:p>
            <a:pPr algn="ctr"/>
            <a:r>
              <a:rPr lang="de-DE" sz="1400"/>
              <a:t>         Test </a:t>
            </a:r>
            <a:br>
              <a:rPr lang="de-DE" sz="1400"/>
            </a:br>
            <a:r>
              <a:rPr lang="de-DE" sz="1400"/>
              <a:t>          Script Spec</a:t>
            </a:r>
          </a:p>
        </p:txBody>
      </p:sp>
      <p:sp>
        <p:nvSpPr>
          <p:cNvPr id="4102" name="AutoShape 6"/>
          <p:cNvSpPr>
            <a:spLocks noChangeArrowheads="1"/>
          </p:cNvSpPr>
          <p:nvPr/>
        </p:nvSpPr>
        <p:spPr bwMode="auto">
          <a:xfrm>
            <a:off x="5864225" y="1419225"/>
            <a:ext cx="2543175" cy="914400"/>
          </a:xfrm>
          <a:prstGeom prst="chevron">
            <a:avLst>
              <a:gd name="adj" fmla="val 69531"/>
            </a:avLst>
          </a:prstGeom>
          <a:solidFill>
            <a:schemeClr val="bg1"/>
          </a:solidFill>
          <a:ln w="9525">
            <a:solidFill>
              <a:schemeClr val="tx1"/>
            </a:solidFill>
            <a:miter lim="800000"/>
            <a:headEnd/>
            <a:tailEnd/>
          </a:ln>
        </p:spPr>
        <p:txBody>
          <a:bodyPr wrap="none" anchor="ctr"/>
          <a:lstStyle/>
          <a:p>
            <a:pPr algn="ctr"/>
            <a:r>
              <a:rPr lang="de-DE" sz="1400"/>
              <a:t>         Test </a:t>
            </a:r>
            <a:br>
              <a:rPr lang="de-DE" sz="1400"/>
            </a:br>
            <a:r>
              <a:rPr lang="de-DE" sz="1400"/>
              <a:t>          Execution</a:t>
            </a:r>
          </a:p>
        </p:txBody>
      </p:sp>
      <p:sp>
        <p:nvSpPr>
          <p:cNvPr id="4103" name="AutoShape 7"/>
          <p:cNvSpPr>
            <a:spLocks noChangeArrowheads="1"/>
          </p:cNvSpPr>
          <p:nvPr/>
        </p:nvSpPr>
        <p:spPr bwMode="auto">
          <a:xfrm>
            <a:off x="3524250" y="2628900"/>
            <a:ext cx="1343025" cy="485775"/>
          </a:xfrm>
          <a:prstGeom prst="foldedCorner">
            <a:avLst>
              <a:gd name="adj" fmla="val 12500"/>
            </a:avLst>
          </a:prstGeom>
          <a:solidFill>
            <a:srgbClr val="FFFF00"/>
          </a:solidFill>
          <a:ln w="9525">
            <a:noFill/>
            <a:round/>
            <a:headEnd/>
            <a:tailEnd/>
          </a:ln>
        </p:spPr>
        <p:txBody>
          <a:bodyPr wrap="none" anchor="ctr"/>
          <a:lstStyle/>
          <a:p>
            <a:pPr algn="ctr"/>
            <a:r>
              <a:rPr lang="de-DE" sz="1400" b="1"/>
              <a:t>TTCN-3</a:t>
            </a:r>
          </a:p>
          <a:p>
            <a:pPr algn="ctr"/>
            <a:r>
              <a:rPr lang="de-DE" sz="1400" b="1"/>
              <a:t>Scripts</a:t>
            </a:r>
          </a:p>
        </p:txBody>
      </p:sp>
      <p:sp>
        <p:nvSpPr>
          <p:cNvPr id="4104" name="AutoShape 8"/>
          <p:cNvSpPr>
            <a:spLocks noChangeArrowheads="1"/>
          </p:cNvSpPr>
          <p:nvPr/>
        </p:nvSpPr>
        <p:spPr bwMode="auto">
          <a:xfrm>
            <a:off x="3524250" y="3829050"/>
            <a:ext cx="1343025" cy="485775"/>
          </a:xfrm>
          <a:prstGeom prst="foldedCorner">
            <a:avLst>
              <a:gd name="adj" fmla="val 12500"/>
            </a:avLst>
          </a:prstGeom>
          <a:solidFill>
            <a:srgbClr val="009900"/>
          </a:solidFill>
          <a:ln w="9525">
            <a:noFill/>
            <a:round/>
            <a:headEnd/>
            <a:tailEnd/>
          </a:ln>
        </p:spPr>
        <p:txBody>
          <a:bodyPr wrap="none" anchor="ctr"/>
          <a:lstStyle/>
          <a:p>
            <a:pPr algn="ctr"/>
            <a:r>
              <a:rPr lang="de-DE" sz="1400" b="1"/>
              <a:t>gen. WSDL</a:t>
            </a:r>
            <a:br>
              <a:rPr lang="de-DE" sz="1400" b="1"/>
            </a:br>
            <a:r>
              <a:rPr lang="de-DE" sz="1400" b="1"/>
              <a:t>E</a:t>
            </a:r>
            <a:r>
              <a:rPr lang="en-US" sz="1400" b="1"/>
              <a:t>nvironment</a:t>
            </a:r>
          </a:p>
        </p:txBody>
      </p:sp>
      <p:grpSp>
        <p:nvGrpSpPr>
          <p:cNvPr id="4105" name="Group 9"/>
          <p:cNvGrpSpPr>
            <a:grpSpLocks/>
          </p:cNvGrpSpPr>
          <p:nvPr/>
        </p:nvGrpSpPr>
        <p:grpSpPr bwMode="auto">
          <a:xfrm>
            <a:off x="5849938" y="2528888"/>
            <a:ext cx="2952750" cy="1365250"/>
            <a:chOff x="3793" y="1593"/>
            <a:chExt cx="1620" cy="749"/>
          </a:xfrm>
        </p:grpSpPr>
        <p:sp>
          <p:nvSpPr>
            <p:cNvPr id="4131" name="Rectangle 10"/>
            <p:cNvSpPr>
              <a:spLocks noChangeArrowheads="1"/>
            </p:cNvSpPr>
            <p:nvPr/>
          </p:nvSpPr>
          <p:spPr bwMode="auto">
            <a:xfrm>
              <a:off x="3793" y="1593"/>
              <a:ext cx="1620" cy="748"/>
            </a:xfrm>
            <a:prstGeom prst="rect">
              <a:avLst/>
            </a:prstGeom>
            <a:solidFill>
              <a:srgbClr val="9E1A38"/>
            </a:solidFill>
            <a:ln w="9525">
              <a:noFill/>
              <a:miter lim="800000"/>
              <a:headEnd/>
              <a:tailEnd/>
            </a:ln>
          </p:spPr>
          <p:txBody>
            <a:bodyPr wrap="none" anchor="ctr"/>
            <a:lstStyle/>
            <a:p>
              <a:pPr algn="ctr"/>
              <a:endParaRPr lang="en-US" sz="1200" b="1">
                <a:solidFill>
                  <a:schemeClr val="bg1"/>
                </a:solidFill>
              </a:endParaRPr>
            </a:p>
          </p:txBody>
        </p:sp>
        <p:sp>
          <p:nvSpPr>
            <p:cNvPr id="4132" name="AutoShape 11"/>
            <p:cNvSpPr>
              <a:spLocks noChangeArrowheads="1"/>
            </p:cNvSpPr>
            <p:nvPr/>
          </p:nvSpPr>
          <p:spPr bwMode="auto">
            <a:xfrm>
              <a:off x="3934" y="1788"/>
              <a:ext cx="1337" cy="554"/>
            </a:xfrm>
            <a:prstGeom prst="roundRect">
              <a:avLst>
                <a:gd name="adj" fmla="val 134"/>
              </a:avLst>
            </a:prstGeom>
            <a:solidFill>
              <a:srgbClr val="DDDDDD"/>
            </a:solidFill>
            <a:ln w="9525">
              <a:noFill/>
              <a:round/>
              <a:headEnd/>
              <a:tailEnd/>
            </a:ln>
          </p:spPr>
          <p:txBody>
            <a:bodyPr wrap="none" anchor="ctr"/>
            <a:lstStyle/>
            <a:p>
              <a:endParaRPr lang="de-DE"/>
            </a:p>
          </p:txBody>
        </p:sp>
        <p:sp>
          <p:nvSpPr>
            <p:cNvPr id="4133" name="AutoShape 12"/>
            <p:cNvSpPr>
              <a:spLocks noChangeArrowheads="1"/>
            </p:cNvSpPr>
            <p:nvPr/>
          </p:nvSpPr>
          <p:spPr bwMode="auto">
            <a:xfrm>
              <a:off x="3934" y="1788"/>
              <a:ext cx="1328" cy="553"/>
            </a:xfrm>
            <a:prstGeom prst="roundRect">
              <a:avLst>
                <a:gd name="adj" fmla="val 370"/>
              </a:avLst>
            </a:prstGeom>
            <a:solidFill>
              <a:srgbClr val="009900"/>
            </a:solidFill>
            <a:ln w="9525">
              <a:noFill/>
              <a:round/>
              <a:headEnd/>
              <a:tailEnd/>
            </a:ln>
          </p:spPr>
          <p:txBody>
            <a:bodyPr wrap="none" anchor="ctr"/>
            <a:lstStyle/>
            <a:p>
              <a:pPr algn="ctr"/>
              <a:endParaRPr lang="en-US" sz="1200" b="1">
                <a:solidFill>
                  <a:schemeClr val="bg1"/>
                </a:solidFill>
              </a:endParaRPr>
            </a:p>
          </p:txBody>
        </p:sp>
        <p:sp>
          <p:nvSpPr>
            <p:cNvPr id="4134" name="AutoShape 13"/>
            <p:cNvSpPr>
              <a:spLocks noChangeArrowheads="1"/>
            </p:cNvSpPr>
            <p:nvPr/>
          </p:nvSpPr>
          <p:spPr bwMode="auto">
            <a:xfrm rot="-5400000">
              <a:off x="5058" y="1988"/>
              <a:ext cx="558" cy="150"/>
            </a:xfrm>
            <a:prstGeom prst="roundRect">
              <a:avLst>
                <a:gd name="adj" fmla="val 333"/>
              </a:avLst>
            </a:prstGeom>
            <a:solidFill>
              <a:srgbClr val="9E1A38"/>
            </a:solidFill>
            <a:ln w="9525">
              <a:noFill/>
              <a:round/>
              <a:headEnd/>
              <a:tailEnd/>
            </a:ln>
          </p:spPr>
          <p:txBody>
            <a:bodyPr vert="eaVert" lIns="0" tIns="0" rIns="0" bIns="0" anchor="ctr" anchorCtr="1"/>
            <a:lstStyle/>
            <a:p>
              <a:pPr marL="179388"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endParaRPr lang="de-DE" sz="1200" b="1">
                <a:solidFill>
                  <a:srgbClr val="FFFFFF"/>
                </a:solidFill>
              </a:endParaRPr>
            </a:p>
          </p:txBody>
        </p:sp>
        <p:sp>
          <p:nvSpPr>
            <p:cNvPr id="4135" name="AutoShape 14"/>
            <p:cNvSpPr>
              <a:spLocks noChangeArrowheads="1"/>
            </p:cNvSpPr>
            <p:nvPr/>
          </p:nvSpPr>
          <p:spPr bwMode="auto">
            <a:xfrm>
              <a:off x="4414" y="1832"/>
              <a:ext cx="369" cy="166"/>
            </a:xfrm>
            <a:prstGeom prst="roundRect">
              <a:avLst>
                <a:gd name="adj" fmla="val 370"/>
              </a:avLst>
            </a:prstGeom>
            <a:solidFill>
              <a:srgbClr val="009900"/>
            </a:solidFill>
            <a:ln w="9525">
              <a:noFill/>
              <a:round/>
              <a:headEnd/>
              <a:tailEnd/>
            </a:ln>
          </p:spPr>
          <p:txBody>
            <a:bodyPr wrap="none" anchor="ctr"/>
            <a:lstStyle/>
            <a:p>
              <a:pPr algn="ctr"/>
              <a:r>
                <a:rPr lang="de-DE" sz="1400" b="1">
                  <a:solidFill>
                    <a:schemeClr val="bg1"/>
                  </a:solidFill>
                </a:rPr>
                <a:t>.wsdl</a:t>
              </a:r>
            </a:p>
          </p:txBody>
        </p:sp>
        <p:sp>
          <p:nvSpPr>
            <p:cNvPr id="4136" name="AutoShape 15"/>
            <p:cNvSpPr>
              <a:spLocks noChangeArrowheads="1"/>
            </p:cNvSpPr>
            <p:nvPr/>
          </p:nvSpPr>
          <p:spPr bwMode="auto">
            <a:xfrm>
              <a:off x="4387" y="2081"/>
              <a:ext cx="423" cy="166"/>
            </a:xfrm>
            <a:prstGeom prst="roundRect">
              <a:avLst>
                <a:gd name="adj" fmla="val 370"/>
              </a:avLst>
            </a:prstGeom>
            <a:solidFill>
              <a:srgbClr val="009900"/>
            </a:solidFill>
            <a:ln w="9525">
              <a:noFill/>
              <a:round/>
              <a:headEnd/>
              <a:tailEnd/>
            </a:ln>
          </p:spPr>
          <p:txBody>
            <a:bodyPr wrap="none" anchor="ctr"/>
            <a:lstStyle/>
            <a:p>
              <a:pPr algn="ctr"/>
              <a:r>
                <a:rPr lang="de-DE" sz="1400" b="1">
                  <a:solidFill>
                    <a:schemeClr val="bg1"/>
                  </a:solidFill>
                </a:rPr>
                <a:t>Test Scripts</a:t>
              </a:r>
            </a:p>
          </p:txBody>
        </p:sp>
        <p:sp>
          <p:nvSpPr>
            <p:cNvPr id="4137" name="AutoShape 16"/>
            <p:cNvSpPr>
              <a:spLocks noChangeArrowheads="1"/>
            </p:cNvSpPr>
            <p:nvPr/>
          </p:nvSpPr>
          <p:spPr bwMode="auto">
            <a:xfrm>
              <a:off x="4383" y="1605"/>
              <a:ext cx="424" cy="166"/>
            </a:xfrm>
            <a:prstGeom prst="roundRect">
              <a:avLst>
                <a:gd name="adj" fmla="val 370"/>
              </a:avLst>
            </a:prstGeom>
            <a:solidFill>
              <a:srgbClr val="9E1A38"/>
            </a:solidFill>
            <a:ln w="9525">
              <a:noFill/>
              <a:round/>
              <a:headEnd/>
              <a:tailEnd/>
            </a:ln>
          </p:spPr>
          <p:txBody>
            <a:bodyPr wrap="none" anchor="ctr"/>
            <a:lstStyle/>
            <a:p>
              <a:pPr algn="ctr"/>
              <a:r>
                <a:rPr lang="de-DE" sz="1400" b="1">
                  <a:solidFill>
                    <a:schemeClr val="bg1"/>
                  </a:solidFill>
                </a:rPr>
                <a:t>TTworkbench</a:t>
              </a:r>
            </a:p>
          </p:txBody>
        </p:sp>
        <p:sp>
          <p:nvSpPr>
            <p:cNvPr id="4138" name="AutoShape 17"/>
            <p:cNvSpPr>
              <a:spLocks noChangeArrowheads="1"/>
            </p:cNvSpPr>
            <p:nvPr/>
          </p:nvSpPr>
          <p:spPr bwMode="auto">
            <a:xfrm>
              <a:off x="4414" y="1949"/>
              <a:ext cx="369" cy="166"/>
            </a:xfrm>
            <a:prstGeom prst="roundRect">
              <a:avLst>
                <a:gd name="adj" fmla="val 370"/>
              </a:avLst>
            </a:prstGeom>
            <a:solidFill>
              <a:srgbClr val="009900"/>
            </a:solidFill>
            <a:ln w="9525">
              <a:noFill/>
              <a:round/>
              <a:headEnd/>
              <a:tailEnd/>
            </a:ln>
          </p:spPr>
          <p:txBody>
            <a:bodyPr wrap="none" anchor="ctr"/>
            <a:lstStyle/>
            <a:p>
              <a:pPr algn="ctr"/>
              <a:r>
                <a:rPr lang="de-DE" sz="1200" b="1">
                  <a:solidFill>
                    <a:schemeClr val="bg1"/>
                  </a:solidFill>
                </a:rPr>
                <a:t>+</a:t>
              </a:r>
            </a:p>
          </p:txBody>
        </p:sp>
      </p:grpSp>
      <p:grpSp>
        <p:nvGrpSpPr>
          <p:cNvPr id="4106" name="Group 18"/>
          <p:cNvGrpSpPr>
            <a:grpSpLocks/>
          </p:cNvGrpSpPr>
          <p:nvPr/>
        </p:nvGrpSpPr>
        <p:grpSpPr bwMode="auto">
          <a:xfrm>
            <a:off x="5848350" y="3889375"/>
            <a:ext cx="2951163" cy="366713"/>
            <a:chOff x="3792" y="2450"/>
            <a:chExt cx="1859" cy="231"/>
          </a:xfrm>
        </p:grpSpPr>
        <p:sp>
          <p:nvSpPr>
            <p:cNvPr id="4128" name="AutoShape 19"/>
            <p:cNvSpPr>
              <a:spLocks noChangeArrowheads="1"/>
            </p:cNvSpPr>
            <p:nvPr/>
          </p:nvSpPr>
          <p:spPr bwMode="auto">
            <a:xfrm>
              <a:off x="3792" y="2450"/>
              <a:ext cx="1859" cy="229"/>
            </a:xfrm>
            <a:prstGeom prst="roundRect">
              <a:avLst>
                <a:gd name="adj" fmla="val 370"/>
              </a:avLst>
            </a:prstGeom>
            <a:solidFill>
              <a:srgbClr val="003399"/>
            </a:solidFill>
            <a:ln w="9525">
              <a:noFill/>
              <a:round/>
              <a:headEnd/>
              <a:tailEnd/>
            </a:ln>
          </p:spPr>
          <p:txBody>
            <a:bodyPr lIns="0" tIns="0" rIns="0" bIns="0" anchor="ctr" anchorCtr="1"/>
            <a:lstStyle/>
            <a:p>
              <a:pPr marL="179388"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endParaRPr lang="de-DE" sz="900" b="1">
                <a:solidFill>
                  <a:srgbClr val="FFFFFF"/>
                </a:solidFill>
              </a:endParaRPr>
            </a:p>
          </p:txBody>
        </p:sp>
        <p:sp>
          <p:nvSpPr>
            <p:cNvPr id="4129" name="Text Box 20"/>
            <p:cNvSpPr txBox="1">
              <a:spLocks noChangeArrowheads="1"/>
            </p:cNvSpPr>
            <p:nvPr/>
          </p:nvSpPr>
          <p:spPr bwMode="auto">
            <a:xfrm>
              <a:off x="4028" y="2489"/>
              <a:ext cx="1386" cy="192"/>
            </a:xfrm>
            <a:prstGeom prst="rect">
              <a:avLst/>
            </a:prstGeom>
            <a:noFill/>
            <a:ln w="9525">
              <a:noFill/>
              <a:miter lim="800000"/>
              <a:headEnd/>
              <a:tailEnd/>
            </a:ln>
          </p:spPr>
          <p:txBody>
            <a:bodyPr>
              <a:spAutoFit/>
            </a:bodyPr>
            <a:lstStyle/>
            <a:p>
              <a:pPr algn="ctr">
                <a:spcBef>
                  <a:spcPct val="50000"/>
                </a:spcBef>
              </a:pPr>
              <a:r>
                <a:rPr lang="de-DE" sz="1400" b="1">
                  <a:solidFill>
                    <a:schemeClr val="bg1"/>
                  </a:solidFill>
                </a:rPr>
                <a:t> Generic SOAP</a:t>
              </a:r>
            </a:p>
          </p:txBody>
        </p:sp>
        <p:sp>
          <p:nvSpPr>
            <p:cNvPr id="4130" name="Text Box 21"/>
            <p:cNvSpPr txBox="1">
              <a:spLocks noChangeArrowheads="1"/>
            </p:cNvSpPr>
            <p:nvPr/>
          </p:nvSpPr>
          <p:spPr bwMode="auto">
            <a:xfrm>
              <a:off x="5041" y="2515"/>
              <a:ext cx="594" cy="135"/>
            </a:xfrm>
            <a:prstGeom prst="rect">
              <a:avLst/>
            </a:prstGeom>
            <a:noFill/>
            <a:ln w="9525">
              <a:noFill/>
              <a:miter lim="800000"/>
              <a:headEnd/>
              <a:tailEnd/>
            </a:ln>
          </p:spPr>
          <p:txBody>
            <a:bodyPr>
              <a:spAutoFit/>
            </a:bodyPr>
            <a:lstStyle/>
            <a:p>
              <a:pPr algn="ctr">
                <a:spcBef>
                  <a:spcPct val="50000"/>
                </a:spcBef>
              </a:pPr>
              <a:endParaRPr lang="en-US" sz="800" b="1">
                <a:solidFill>
                  <a:schemeClr val="bg1"/>
                </a:solidFill>
              </a:endParaRPr>
            </a:p>
          </p:txBody>
        </p:sp>
      </p:grpSp>
      <p:grpSp>
        <p:nvGrpSpPr>
          <p:cNvPr id="4107" name="Group 22"/>
          <p:cNvGrpSpPr>
            <a:grpSpLocks/>
          </p:cNvGrpSpPr>
          <p:nvPr/>
        </p:nvGrpSpPr>
        <p:grpSpPr bwMode="auto">
          <a:xfrm>
            <a:off x="5861050" y="4225925"/>
            <a:ext cx="2921000" cy="752475"/>
            <a:chOff x="3800" y="2566"/>
            <a:chExt cx="1604" cy="413"/>
          </a:xfrm>
        </p:grpSpPr>
        <p:sp>
          <p:nvSpPr>
            <p:cNvPr id="4126" name="Rectangle 23"/>
            <p:cNvSpPr>
              <a:spLocks noChangeArrowheads="1"/>
            </p:cNvSpPr>
            <p:nvPr/>
          </p:nvSpPr>
          <p:spPr bwMode="auto">
            <a:xfrm>
              <a:off x="3800" y="2778"/>
              <a:ext cx="1604" cy="201"/>
            </a:xfrm>
            <a:prstGeom prst="rect">
              <a:avLst/>
            </a:prstGeom>
            <a:solidFill>
              <a:schemeClr val="tx1"/>
            </a:solidFill>
            <a:ln w="9525">
              <a:noFill/>
              <a:miter lim="800000"/>
              <a:headEnd/>
              <a:tailEnd/>
            </a:ln>
          </p:spPr>
          <p:txBody>
            <a:bodyPr wrap="none" anchor="ctr"/>
            <a:lstStyle/>
            <a:p>
              <a:pPr algn="ctr"/>
              <a:r>
                <a:rPr lang="de-DE" sz="1400" b="1">
                  <a:solidFill>
                    <a:schemeClr val="bg1"/>
                  </a:solidFill>
                </a:rPr>
                <a:t>System Under Test (SUT)</a:t>
              </a:r>
            </a:p>
          </p:txBody>
        </p:sp>
        <p:sp>
          <p:nvSpPr>
            <p:cNvPr id="4127" name="Line 24"/>
            <p:cNvSpPr>
              <a:spLocks noChangeShapeType="1"/>
            </p:cNvSpPr>
            <p:nvPr/>
          </p:nvSpPr>
          <p:spPr bwMode="auto">
            <a:xfrm>
              <a:off x="4602" y="2566"/>
              <a:ext cx="0" cy="215"/>
            </a:xfrm>
            <a:prstGeom prst="line">
              <a:avLst/>
            </a:prstGeom>
            <a:noFill/>
            <a:ln w="28575">
              <a:solidFill>
                <a:schemeClr val="tx1"/>
              </a:solidFill>
              <a:round/>
              <a:headEnd type="triangle" w="med" len="med"/>
              <a:tailEnd type="triangle" w="med" len="med"/>
            </a:ln>
          </p:spPr>
          <p:txBody>
            <a:bodyPr/>
            <a:lstStyle/>
            <a:p>
              <a:endParaRPr lang="de-DE"/>
            </a:p>
          </p:txBody>
        </p:sp>
      </p:grpSp>
      <p:sp>
        <p:nvSpPr>
          <p:cNvPr id="4108" name="Line 25"/>
          <p:cNvSpPr>
            <a:spLocks noChangeShapeType="1"/>
          </p:cNvSpPr>
          <p:nvPr/>
        </p:nvSpPr>
        <p:spPr bwMode="auto">
          <a:xfrm>
            <a:off x="4943475" y="2933700"/>
            <a:ext cx="790575" cy="266700"/>
          </a:xfrm>
          <a:prstGeom prst="line">
            <a:avLst/>
          </a:prstGeom>
          <a:noFill/>
          <a:ln w="38100">
            <a:solidFill>
              <a:schemeClr val="tx1"/>
            </a:solidFill>
            <a:round/>
            <a:headEnd/>
            <a:tailEnd type="triangle" w="med" len="med"/>
          </a:ln>
        </p:spPr>
        <p:txBody>
          <a:bodyPr/>
          <a:lstStyle/>
          <a:p>
            <a:endParaRPr lang="de-DE"/>
          </a:p>
        </p:txBody>
      </p:sp>
      <p:sp>
        <p:nvSpPr>
          <p:cNvPr id="4109" name="Line 26"/>
          <p:cNvSpPr>
            <a:spLocks noChangeShapeType="1"/>
          </p:cNvSpPr>
          <p:nvPr/>
        </p:nvSpPr>
        <p:spPr bwMode="auto">
          <a:xfrm flipV="1">
            <a:off x="4933950" y="3457575"/>
            <a:ext cx="809625" cy="447675"/>
          </a:xfrm>
          <a:prstGeom prst="line">
            <a:avLst/>
          </a:prstGeom>
          <a:noFill/>
          <a:ln w="38100">
            <a:solidFill>
              <a:schemeClr val="tx1"/>
            </a:solidFill>
            <a:round/>
            <a:headEnd/>
            <a:tailEnd type="triangle" w="med" len="med"/>
          </a:ln>
        </p:spPr>
        <p:txBody>
          <a:bodyPr/>
          <a:lstStyle/>
          <a:p>
            <a:endParaRPr lang="de-DE"/>
          </a:p>
        </p:txBody>
      </p:sp>
      <p:grpSp>
        <p:nvGrpSpPr>
          <p:cNvPr id="4110" name="Group 27"/>
          <p:cNvGrpSpPr>
            <a:grpSpLocks/>
          </p:cNvGrpSpPr>
          <p:nvPr/>
        </p:nvGrpSpPr>
        <p:grpSpPr bwMode="auto">
          <a:xfrm>
            <a:off x="809625" y="2571750"/>
            <a:ext cx="1438275" cy="1228725"/>
            <a:chOff x="618" y="1620"/>
            <a:chExt cx="906" cy="1074"/>
          </a:xfrm>
        </p:grpSpPr>
        <p:sp>
          <p:nvSpPr>
            <p:cNvPr id="4124" name="AutoShape 28"/>
            <p:cNvSpPr>
              <a:spLocks noChangeArrowheads="1"/>
            </p:cNvSpPr>
            <p:nvPr/>
          </p:nvSpPr>
          <p:spPr bwMode="auto">
            <a:xfrm>
              <a:off x="618" y="1668"/>
              <a:ext cx="846" cy="1026"/>
            </a:xfrm>
            <a:prstGeom prst="foldedCorner">
              <a:avLst>
                <a:gd name="adj" fmla="val 12500"/>
              </a:avLst>
            </a:prstGeom>
            <a:solidFill>
              <a:schemeClr val="bg1"/>
            </a:solidFill>
            <a:ln w="9525">
              <a:solidFill>
                <a:schemeClr val="tx1"/>
              </a:solidFill>
              <a:round/>
              <a:headEnd/>
              <a:tailEnd/>
            </a:ln>
          </p:spPr>
          <p:txBody>
            <a:bodyPr wrap="none" anchor="ctr"/>
            <a:lstStyle/>
            <a:p>
              <a:pPr algn="ctr"/>
              <a:r>
                <a:rPr lang="de-DE"/>
                <a:t>WSDL</a:t>
              </a:r>
            </a:p>
            <a:p>
              <a:pPr algn="ctr"/>
              <a:r>
                <a:rPr lang="de-DE" sz="1000"/>
                <a:t>(SOAP Binding)</a:t>
              </a:r>
            </a:p>
          </p:txBody>
        </p:sp>
        <p:sp>
          <p:nvSpPr>
            <p:cNvPr id="4125" name="AutoShape 29"/>
            <p:cNvSpPr>
              <a:spLocks noChangeArrowheads="1"/>
            </p:cNvSpPr>
            <p:nvPr/>
          </p:nvSpPr>
          <p:spPr bwMode="auto">
            <a:xfrm>
              <a:off x="678" y="1620"/>
              <a:ext cx="846" cy="1026"/>
            </a:xfrm>
            <a:prstGeom prst="foldedCorner">
              <a:avLst>
                <a:gd name="adj" fmla="val 12500"/>
              </a:avLst>
            </a:prstGeom>
            <a:solidFill>
              <a:schemeClr val="bg1"/>
            </a:solidFill>
            <a:ln w="9525">
              <a:solidFill>
                <a:schemeClr val="tx1"/>
              </a:solidFill>
              <a:round/>
              <a:headEnd/>
              <a:tailEnd/>
            </a:ln>
          </p:spPr>
          <p:txBody>
            <a:bodyPr wrap="none" anchor="ctr"/>
            <a:lstStyle/>
            <a:p>
              <a:pPr algn="ctr"/>
              <a:r>
                <a:rPr lang="de-DE"/>
                <a:t>WSDL</a:t>
              </a:r>
            </a:p>
            <a:p>
              <a:pPr algn="ctr"/>
              <a:r>
                <a:rPr lang="de-DE" sz="1000"/>
                <a:t>(SOAP Binding)</a:t>
              </a:r>
            </a:p>
          </p:txBody>
        </p:sp>
      </p:grpSp>
      <p:grpSp>
        <p:nvGrpSpPr>
          <p:cNvPr id="4111" name="Group 30"/>
          <p:cNvGrpSpPr>
            <a:grpSpLocks/>
          </p:cNvGrpSpPr>
          <p:nvPr/>
        </p:nvGrpSpPr>
        <p:grpSpPr bwMode="auto">
          <a:xfrm rot="971353">
            <a:off x="2357438" y="3594100"/>
            <a:ext cx="1116012" cy="304800"/>
            <a:chOff x="1632" y="2257"/>
            <a:chExt cx="564" cy="192"/>
          </a:xfrm>
        </p:grpSpPr>
        <p:sp>
          <p:nvSpPr>
            <p:cNvPr id="4122" name="Line 31"/>
            <p:cNvSpPr>
              <a:spLocks noChangeShapeType="1"/>
            </p:cNvSpPr>
            <p:nvPr/>
          </p:nvSpPr>
          <p:spPr bwMode="auto">
            <a:xfrm flipV="1">
              <a:off x="1632" y="2448"/>
              <a:ext cx="564" cy="0"/>
            </a:xfrm>
            <a:prstGeom prst="line">
              <a:avLst/>
            </a:prstGeom>
            <a:noFill/>
            <a:ln w="38100">
              <a:solidFill>
                <a:schemeClr val="tx1"/>
              </a:solidFill>
              <a:round/>
              <a:headEnd/>
              <a:tailEnd type="triangle" w="med" len="med"/>
            </a:ln>
          </p:spPr>
          <p:txBody>
            <a:bodyPr/>
            <a:lstStyle/>
            <a:p>
              <a:endParaRPr lang="de-DE"/>
            </a:p>
          </p:txBody>
        </p:sp>
        <p:sp>
          <p:nvSpPr>
            <p:cNvPr id="4123" name="Text Box 32"/>
            <p:cNvSpPr txBox="1">
              <a:spLocks noChangeArrowheads="1"/>
            </p:cNvSpPr>
            <p:nvPr/>
          </p:nvSpPr>
          <p:spPr bwMode="auto">
            <a:xfrm>
              <a:off x="1712" y="2257"/>
              <a:ext cx="333" cy="192"/>
            </a:xfrm>
            <a:prstGeom prst="rect">
              <a:avLst/>
            </a:prstGeom>
            <a:noFill/>
            <a:ln w="9525">
              <a:noFill/>
              <a:miter lim="800000"/>
              <a:headEnd/>
              <a:tailEnd/>
            </a:ln>
          </p:spPr>
          <p:txBody>
            <a:bodyPr>
              <a:spAutoFit/>
            </a:bodyPr>
            <a:lstStyle/>
            <a:p>
              <a:pPr algn="ctr"/>
              <a:r>
                <a:rPr lang="de-DE" sz="1400"/>
                <a:t>auto</a:t>
              </a:r>
            </a:p>
          </p:txBody>
        </p:sp>
      </p:grpSp>
      <p:grpSp>
        <p:nvGrpSpPr>
          <p:cNvPr id="4112" name="Group 33"/>
          <p:cNvGrpSpPr>
            <a:grpSpLocks/>
          </p:cNvGrpSpPr>
          <p:nvPr/>
        </p:nvGrpSpPr>
        <p:grpSpPr bwMode="auto">
          <a:xfrm>
            <a:off x="4953000" y="3778250"/>
            <a:ext cx="854075" cy="304800"/>
            <a:chOff x="1632" y="2253"/>
            <a:chExt cx="564" cy="223"/>
          </a:xfrm>
        </p:grpSpPr>
        <p:sp>
          <p:nvSpPr>
            <p:cNvPr id="4120" name="Line 34"/>
            <p:cNvSpPr>
              <a:spLocks noChangeShapeType="1"/>
            </p:cNvSpPr>
            <p:nvPr/>
          </p:nvSpPr>
          <p:spPr bwMode="auto">
            <a:xfrm flipV="1">
              <a:off x="1632" y="2448"/>
              <a:ext cx="564" cy="0"/>
            </a:xfrm>
            <a:prstGeom prst="line">
              <a:avLst/>
            </a:prstGeom>
            <a:noFill/>
            <a:ln w="38100">
              <a:solidFill>
                <a:schemeClr val="tx1"/>
              </a:solidFill>
              <a:round/>
              <a:headEnd/>
              <a:tailEnd type="triangle" w="med" len="med"/>
            </a:ln>
          </p:spPr>
          <p:txBody>
            <a:bodyPr/>
            <a:lstStyle/>
            <a:p>
              <a:endParaRPr lang="de-DE"/>
            </a:p>
          </p:txBody>
        </p:sp>
        <p:sp>
          <p:nvSpPr>
            <p:cNvPr id="4121" name="Text Box 35"/>
            <p:cNvSpPr txBox="1">
              <a:spLocks noChangeArrowheads="1"/>
            </p:cNvSpPr>
            <p:nvPr/>
          </p:nvSpPr>
          <p:spPr bwMode="auto">
            <a:xfrm>
              <a:off x="1818" y="2253"/>
              <a:ext cx="114" cy="223"/>
            </a:xfrm>
            <a:prstGeom prst="rect">
              <a:avLst/>
            </a:prstGeom>
            <a:noFill/>
            <a:ln w="9525">
              <a:noFill/>
              <a:miter lim="800000"/>
              <a:headEnd/>
              <a:tailEnd/>
            </a:ln>
          </p:spPr>
          <p:txBody>
            <a:bodyPr wrap="none">
              <a:spAutoFit/>
            </a:bodyPr>
            <a:lstStyle/>
            <a:p>
              <a:pPr algn="ctr"/>
              <a:endParaRPr lang="en-US" sz="1400"/>
            </a:p>
          </p:txBody>
        </p:sp>
      </p:grpSp>
      <p:grpSp>
        <p:nvGrpSpPr>
          <p:cNvPr id="4113" name="Group 36"/>
          <p:cNvGrpSpPr>
            <a:grpSpLocks/>
          </p:cNvGrpSpPr>
          <p:nvPr/>
        </p:nvGrpSpPr>
        <p:grpSpPr bwMode="auto">
          <a:xfrm>
            <a:off x="3190875" y="3190875"/>
            <a:ext cx="723900" cy="523875"/>
            <a:chOff x="2268" y="2010"/>
            <a:chExt cx="456" cy="330"/>
          </a:xfrm>
        </p:grpSpPr>
        <p:sp>
          <p:nvSpPr>
            <p:cNvPr id="4118" name="Line 37"/>
            <p:cNvSpPr>
              <a:spLocks noChangeShapeType="1"/>
            </p:cNvSpPr>
            <p:nvPr/>
          </p:nvSpPr>
          <p:spPr bwMode="auto">
            <a:xfrm flipV="1">
              <a:off x="2718" y="2010"/>
              <a:ext cx="6" cy="330"/>
            </a:xfrm>
            <a:prstGeom prst="line">
              <a:avLst/>
            </a:prstGeom>
            <a:noFill/>
            <a:ln w="38100">
              <a:solidFill>
                <a:schemeClr val="tx1"/>
              </a:solidFill>
              <a:round/>
              <a:headEnd/>
              <a:tailEnd type="triangle" w="med" len="med"/>
            </a:ln>
          </p:spPr>
          <p:txBody>
            <a:bodyPr/>
            <a:lstStyle/>
            <a:p>
              <a:endParaRPr lang="de-DE"/>
            </a:p>
          </p:txBody>
        </p:sp>
        <p:sp>
          <p:nvSpPr>
            <p:cNvPr id="4119" name="Text Box 38"/>
            <p:cNvSpPr txBox="1">
              <a:spLocks noChangeArrowheads="1"/>
            </p:cNvSpPr>
            <p:nvPr/>
          </p:nvSpPr>
          <p:spPr bwMode="auto">
            <a:xfrm>
              <a:off x="2268" y="2079"/>
              <a:ext cx="352" cy="192"/>
            </a:xfrm>
            <a:prstGeom prst="rect">
              <a:avLst/>
            </a:prstGeom>
            <a:noFill/>
            <a:ln w="9525">
              <a:noFill/>
              <a:miter lim="800000"/>
              <a:headEnd/>
              <a:tailEnd/>
            </a:ln>
          </p:spPr>
          <p:txBody>
            <a:bodyPr wrap="none">
              <a:spAutoFit/>
            </a:bodyPr>
            <a:lstStyle/>
            <a:p>
              <a:pPr algn="ctr"/>
              <a:r>
                <a:rPr lang="de-DE" sz="1400"/>
                <a:t>uses</a:t>
              </a:r>
            </a:p>
          </p:txBody>
        </p:sp>
      </p:grpSp>
      <p:grpSp>
        <p:nvGrpSpPr>
          <p:cNvPr id="4114" name="Group 39"/>
          <p:cNvGrpSpPr>
            <a:grpSpLocks/>
          </p:cNvGrpSpPr>
          <p:nvPr/>
        </p:nvGrpSpPr>
        <p:grpSpPr bwMode="auto">
          <a:xfrm>
            <a:off x="4343400" y="3190875"/>
            <a:ext cx="863600" cy="523875"/>
            <a:chOff x="2844" y="2010"/>
            <a:chExt cx="544" cy="330"/>
          </a:xfrm>
        </p:grpSpPr>
        <p:sp>
          <p:nvSpPr>
            <p:cNvPr id="4116" name="Line 40"/>
            <p:cNvSpPr>
              <a:spLocks noChangeShapeType="1"/>
            </p:cNvSpPr>
            <p:nvPr/>
          </p:nvSpPr>
          <p:spPr bwMode="auto">
            <a:xfrm>
              <a:off x="2862" y="2010"/>
              <a:ext cx="6" cy="330"/>
            </a:xfrm>
            <a:prstGeom prst="line">
              <a:avLst/>
            </a:prstGeom>
            <a:noFill/>
            <a:ln w="38100">
              <a:solidFill>
                <a:schemeClr val="tx1"/>
              </a:solidFill>
              <a:round/>
              <a:headEnd/>
              <a:tailEnd type="triangle" w="med" len="med"/>
            </a:ln>
          </p:spPr>
          <p:txBody>
            <a:bodyPr/>
            <a:lstStyle/>
            <a:p>
              <a:endParaRPr lang="de-DE"/>
            </a:p>
          </p:txBody>
        </p:sp>
        <p:sp>
          <p:nvSpPr>
            <p:cNvPr id="4117" name="Text Box 41"/>
            <p:cNvSpPr txBox="1">
              <a:spLocks noChangeArrowheads="1"/>
            </p:cNvSpPr>
            <p:nvPr/>
          </p:nvSpPr>
          <p:spPr bwMode="auto">
            <a:xfrm>
              <a:off x="2844" y="2085"/>
              <a:ext cx="544" cy="192"/>
            </a:xfrm>
            <a:prstGeom prst="rect">
              <a:avLst/>
            </a:prstGeom>
            <a:noFill/>
            <a:ln w="9525">
              <a:noFill/>
              <a:miter lim="800000"/>
              <a:headEnd/>
              <a:tailEnd/>
            </a:ln>
          </p:spPr>
          <p:txBody>
            <a:bodyPr wrap="none">
              <a:spAutoFit/>
            </a:bodyPr>
            <a:lstStyle/>
            <a:p>
              <a:pPr algn="ctr"/>
              <a:r>
                <a:rPr lang="de-DE" sz="1400"/>
                <a:t>depends</a:t>
              </a:r>
            </a:p>
          </p:txBody>
        </p:sp>
      </p:grpSp>
      <p:sp>
        <p:nvSpPr>
          <p:cNvPr id="42" name="Ellipse 41"/>
          <p:cNvSpPr/>
          <p:nvPr/>
        </p:nvSpPr>
        <p:spPr>
          <a:xfrm>
            <a:off x="3357563" y="2428875"/>
            <a:ext cx="1785937" cy="857250"/>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nummernplatzhalter 3"/>
          <p:cNvSpPr>
            <a:spLocks noGrp="1"/>
          </p:cNvSpPr>
          <p:nvPr>
            <p:ph type="sldNum" sz="quarter" idx="10"/>
          </p:nvPr>
        </p:nvSpPr>
        <p:spPr>
          <a:noFill/>
        </p:spPr>
        <p:txBody>
          <a:bodyPr/>
          <a:lstStyle/>
          <a:p>
            <a:fld id="{8BFC8974-2F63-48C9-A41F-32668BBEF371}" type="slidenum">
              <a:rPr lang="de-DE" smtClean="0"/>
              <a:pPr/>
              <a:t>20</a:t>
            </a:fld>
            <a:endParaRPr lang="de-DE" smtClean="0"/>
          </a:p>
        </p:txBody>
      </p:sp>
      <p:sp>
        <p:nvSpPr>
          <p:cNvPr id="22531" name="Rectangle 2"/>
          <p:cNvSpPr>
            <a:spLocks noGrp="1" noChangeArrowheads="1"/>
          </p:cNvSpPr>
          <p:nvPr>
            <p:ph type="title"/>
          </p:nvPr>
        </p:nvSpPr>
        <p:spPr/>
        <p:txBody>
          <a:bodyPr/>
          <a:lstStyle/>
          <a:p>
            <a:pPr eaLnBrk="1" hangingPunct="1"/>
            <a:r>
              <a:rPr lang="en-US" smtClean="0"/>
              <a:t>Benefits</a:t>
            </a:r>
          </a:p>
        </p:txBody>
      </p:sp>
      <p:sp>
        <p:nvSpPr>
          <p:cNvPr id="22532" name="Rectangle 3"/>
          <p:cNvSpPr>
            <a:spLocks noGrp="1" noChangeArrowheads="1"/>
          </p:cNvSpPr>
          <p:nvPr>
            <p:ph type="body" idx="1"/>
          </p:nvPr>
        </p:nvSpPr>
        <p:spPr/>
        <p:txBody>
          <a:bodyPr/>
          <a:lstStyle/>
          <a:p>
            <a:pPr eaLnBrk="1" hangingPunct="1"/>
            <a:r>
              <a:rPr lang="en-US" smtClean="0"/>
              <a:t>Fast and easy extension of TTworkbench features</a:t>
            </a:r>
          </a:p>
          <a:p>
            <a:pPr eaLnBrk="1" hangingPunct="1"/>
            <a:r>
              <a:rPr lang="en-US" smtClean="0"/>
              <a:t>Automatic import of specifications into TTCN-3</a:t>
            </a:r>
          </a:p>
          <a:p>
            <a:pPr eaLnBrk="1" hangingPunct="1"/>
            <a:r>
              <a:rPr lang="en-US" smtClean="0"/>
              <a:t>Automatic codec generation</a:t>
            </a:r>
          </a:p>
          <a:p>
            <a:pPr eaLnBrk="1" hangingPunct="1"/>
            <a:r>
              <a:rPr lang="en-US" smtClean="0"/>
              <a:t>No configuration efforts</a:t>
            </a:r>
          </a:p>
          <a:p>
            <a:pPr eaLnBrk="1" hangingPunct="1"/>
            <a:r>
              <a:rPr lang="en-US" smtClean="0"/>
              <a:t>Freely combinable with additional test access</a:t>
            </a:r>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liennummernplatzhalter 2"/>
          <p:cNvSpPr>
            <a:spLocks noGrp="1"/>
          </p:cNvSpPr>
          <p:nvPr>
            <p:ph type="sldNum" sz="quarter" idx="10"/>
          </p:nvPr>
        </p:nvSpPr>
        <p:spPr>
          <a:noFill/>
        </p:spPr>
        <p:txBody>
          <a:bodyPr/>
          <a:lstStyle/>
          <a:p>
            <a:fld id="{0F9E56B1-E157-45FE-8C41-72EC23EBF01D}" type="slidenum">
              <a:rPr lang="de-DE" smtClean="0"/>
              <a:pPr/>
              <a:t>21</a:t>
            </a:fld>
            <a:endParaRPr lang="de-DE" smtClean="0"/>
          </a:p>
        </p:txBody>
      </p:sp>
      <p:sp>
        <p:nvSpPr>
          <p:cNvPr id="23555" name="Rectangle 4"/>
          <p:cNvSpPr>
            <a:spLocks noGrp="1" noChangeArrowheads="1"/>
          </p:cNvSpPr>
          <p:nvPr>
            <p:ph type="title"/>
          </p:nvPr>
        </p:nvSpPr>
        <p:spPr/>
        <p:txBody>
          <a:bodyPr/>
          <a:lstStyle/>
          <a:p>
            <a:pPr eaLnBrk="1" hangingPunct="1"/>
            <a:r>
              <a:rPr lang="en-US" smtClean="0"/>
              <a:t>TTplugin – Empower TTworkbench </a:t>
            </a:r>
          </a:p>
        </p:txBody>
      </p:sp>
      <p:pic>
        <p:nvPicPr>
          <p:cNvPr id="23556" name="Picture 7"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3557" name="Picture 8"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9"/>
          <p:cNvGrpSpPr>
            <a:grpSpLocks/>
          </p:cNvGrpSpPr>
          <p:nvPr/>
        </p:nvGrpSpPr>
        <p:grpSpPr bwMode="auto">
          <a:xfrm>
            <a:off x="4921250" y="4518025"/>
            <a:ext cx="384175" cy="1871663"/>
            <a:chOff x="1009" y="2623"/>
            <a:chExt cx="242" cy="1179"/>
          </a:xfrm>
        </p:grpSpPr>
        <p:sp>
          <p:nvSpPr>
            <p:cNvPr id="23574" name="AutoShape 10"/>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Port</a:t>
              </a:r>
            </a:p>
          </p:txBody>
        </p:sp>
        <p:cxnSp>
          <p:nvCxnSpPr>
            <p:cNvPr id="23575" name="AutoShape 11"/>
            <p:cNvCxnSpPr>
              <a:cxnSpLocks noChangeShapeType="1"/>
              <a:endCxn id="23574"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grpSp>
        <p:nvGrpSpPr>
          <p:cNvPr id="3" name="Group 12"/>
          <p:cNvGrpSpPr>
            <a:grpSpLocks/>
          </p:cNvGrpSpPr>
          <p:nvPr/>
        </p:nvGrpSpPr>
        <p:grpSpPr bwMode="auto">
          <a:xfrm>
            <a:off x="5505450" y="4521200"/>
            <a:ext cx="384175" cy="1868488"/>
            <a:chOff x="1566" y="2625"/>
            <a:chExt cx="242" cy="1177"/>
          </a:xfrm>
        </p:grpSpPr>
        <p:sp>
          <p:nvSpPr>
            <p:cNvPr id="23572" name="AutoShape 13"/>
            <p:cNvSpPr>
              <a:spLocks noChangeArrowheads="1"/>
            </p:cNvSpPr>
            <p:nvPr/>
          </p:nvSpPr>
          <p:spPr bwMode="auto">
            <a:xfrm rot="-5400000">
              <a:off x="1196"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External Function</a:t>
              </a:r>
            </a:p>
          </p:txBody>
        </p:sp>
        <p:cxnSp>
          <p:nvCxnSpPr>
            <p:cNvPr id="23573" name="AutoShape 14"/>
            <p:cNvCxnSpPr>
              <a:cxnSpLocks noChangeShapeType="1"/>
              <a:endCxn id="23572" idx="3"/>
            </p:cNvCxnSpPr>
            <p:nvPr/>
          </p:nvCxnSpPr>
          <p:spPr bwMode="auto">
            <a:xfrm>
              <a:off x="1685" y="2625"/>
              <a:ext cx="1" cy="195"/>
            </a:xfrm>
            <a:prstGeom prst="straightConnector1">
              <a:avLst/>
            </a:prstGeom>
            <a:noFill/>
            <a:ln w="9525">
              <a:solidFill>
                <a:schemeClr val="tx1"/>
              </a:solidFill>
              <a:round/>
              <a:headEnd type="triangle" w="med" len="med"/>
              <a:tailEnd/>
            </a:ln>
          </p:spPr>
        </p:cxnSp>
      </p:grpSp>
      <p:grpSp>
        <p:nvGrpSpPr>
          <p:cNvPr id="4" name="Group 15"/>
          <p:cNvGrpSpPr>
            <a:grpSpLocks/>
          </p:cNvGrpSpPr>
          <p:nvPr/>
        </p:nvGrpSpPr>
        <p:grpSpPr bwMode="auto">
          <a:xfrm>
            <a:off x="6675438" y="4514850"/>
            <a:ext cx="384175" cy="1874838"/>
            <a:chOff x="2124" y="2621"/>
            <a:chExt cx="242" cy="1181"/>
          </a:xfrm>
        </p:grpSpPr>
        <p:sp>
          <p:nvSpPr>
            <p:cNvPr id="23570" name="AutoShape 16"/>
            <p:cNvSpPr>
              <a:spLocks noChangeArrowheads="1"/>
            </p:cNvSpPr>
            <p:nvPr/>
          </p:nvSpPr>
          <p:spPr bwMode="auto">
            <a:xfrm rot="-5400000">
              <a:off x="1754"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Codec</a:t>
              </a:r>
            </a:p>
          </p:txBody>
        </p:sp>
        <p:cxnSp>
          <p:nvCxnSpPr>
            <p:cNvPr id="23571" name="AutoShape 17"/>
            <p:cNvCxnSpPr>
              <a:cxnSpLocks noChangeShapeType="1"/>
              <a:endCxn id="23570"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5" name="Group 18"/>
          <p:cNvGrpSpPr>
            <a:grpSpLocks/>
          </p:cNvGrpSpPr>
          <p:nvPr/>
        </p:nvGrpSpPr>
        <p:grpSpPr bwMode="auto">
          <a:xfrm>
            <a:off x="6091238" y="4510088"/>
            <a:ext cx="384175" cy="1879600"/>
            <a:chOff x="2681" y="2618"/>
            <a:chExt cx="242" cy="1184"/>
          </a:xfrm>
        </p:grpSpPr>
        <p:sp>
          <p:nvSpPr>
            <p:cNvPr id="23568" name="AutoShape 19"/>
            <p:cNvSpPr>
              <a:spLocks noChangeArrowheads="1"/>
            </p:cNvSpPr>
            <p:nvPr/>
          </p:nvSpPr>
          <p:spPr bwMode="auto">
            <a:xfrm rot="-5400000">
              <a:off x="2311"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SUT Action</a:t>
              </a:r>
            </a:p>
          </p:txBody>
        </p:sp>
        <p:cxnSp>
          <p:nvCxnSpPr>
            <p:cNvPr id="23569" name="AutoShape 20"/>
            <p:cNvCxnSpPr>
              <a:cxnSpLocks noChangeShapeType="1"/>
              <a:endCxn id="23568" idx="3"/>
            </p:cNvCxnSpPr>
            <p:nvPr/>
          </p:nvCxnSpPr>
          <p:spPr bwMode="auto">
            <a:xfrm>
              <a:off x="2800" y="2618"/>
              <a:ext cx="2" cy="202"/>
            </a:xfrm>
            <a:prstGeom prst="straightConnector1">
              <a:avLst/>
            </a:prstGeom>
            <a:noFill/>
            <a:ln w="9525">
              <a:solidFill>
                <a:schemeClr val="tx1"/>
              </a:solidFill>
              <a:round/>
              <a:headEnd type="triangle" w="med" len="med"/>
              <a:tailEnd/>
            </a:ln>
          </p:spPr>
        </p:cxnSp>
      </p:grpSp>
      <p:grpSp>
        <p:nvGrpSpPr>
          <p:cNvPr id="6" name="Group 21"/>
          <p:cNvGrpSpPr>
            <a:grpSpLocks/>
          </p:cNvGrpSpPr>
          <p:nvPr/>
        </p:nvGrpSpPr>
        <p:grpSpPr bwMode="auto">
          <a:xfrm>
            <a:off x="7261225" y="4518025"/>
            <a:ext cx="384175" cy="1871663"/>
            <a:chOff x="3239" y="2623"/>
            <a:chExt cx="242" cy="1179"/>
          </a:xfrm>
        </p:grpSpPr>
        <p:sp>
          <p:nvSpPr>
            <p:cNvPr id="23566" name="AutoShape 22"/>
            <p:cNvSpPr>
              <a:spLocks noChangeArrowheads="1"/>
            </p:cNvSpPr>
            <p:nvPr/>
          </p:nvSpPr>
          <p:spPr bwMode="auto">
            <a:xfrm rot="-5400000">
              <a:off x="2869"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TC Parameter Srv</a:t>
              </a:r>
            </a:p>
          </p:txBody>
        </p:sp>
        <p:cxnSp>
          <p:nvCxnSpPr>
            <p:cNvPr id="23567" name="AutoShape 23"/>
            <p:cNvCxnSpPr>
              <a:cxnSpLocks noChangeShapeType="1"/>
              <a:endCxn id="23566" idx="3"/>
            </p:cNvCxnSpPr>
            <p:nvPr/>
          </p:nvCxnSpPr>
          <p:spPr bwMode="auto">
            <a:xfrm>
              <a:off x="3360" y="2623"/>
              <a:ext cx="0" cy="197"/>
            </a:xfrm>
            <a:prstGeom prst="straightConnector1">
              <a:avLst/>
            </a:prstGeom>
            <a:noFill/>
            <a:ln w="9525">
              <a:solidFill>
                <a:schemeClr val="tx1"/>
              </a:solidFill>
              <a:round/>
              <a:headEnd type="triangle" w="med" len="med"/>
              <a:tailEnd/>
            </a:ln>
          </p:spPr>
        </p:cxnSp>
      </p:grpSp>
      <p:grpSp>
        <p:nvGrpSpPr>
          <p:cNvPr id="7" name="Group 26"/>
          <p:cNvGrpSpPr>
            <a:grpSpLocks/>
          </p:cNvGrpSpPr>
          <p:nvPr/>
        </p:nvGrpSpPr>
        <p:grpSpPr bwMode="auto">
          <a:xfrm>
            <a:off x="1858963" y="2071688"/>
            <a:ext cx="1558925" cy="898525"/>
            <a:chOff x="1171" y="1305"/>
            <a:chExt cx="982" cy="566"/>
          </a:xfrm>
        </p:grpSpPr>
        <p:sp>
          <p:nvSpPr>
            <p:cNvPr id="23564" name="AutoShape 24"/>
            <p:cNvSpPr>
              <a:spLocks noChangeArrowheads="1"/>
            </p:cNvSpPr>
            <p:nvPr/>
          </p:nvSpPr>
          <p:spPr bwMode="auto">
            <a:xfrm>
              <a:off x="1171" y="1305"/>
              <a:ext cx="982" cy="242"/>
            </a:xfrm>
            <a:prstGeom prst="roundRect">
              <a:avLst>
                <a:gd name="adj" fmla="val 333"/>
              </a:avLst>
            </a:prstGeom>
            <a:solidFill>
              <a:srgbClr val="00990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Language Import</a:t>
              </a:r>
            </a:p>
          </p:txBody>
        </p:sp>
        <p:cxnSp>
          <p:nvCxnSpPr>
            <p:cNvPr id="23565" name="AutoShape 25"/>
            <p:cNvCxnSpPr>
              <a:cxnSpLocks noChangeShapeType="1"/>
              <a:stCxn id="23564" idx="2"/>
            </p:cNvCxnSpPr>
            <p:nvPr/>
          </p:nvCxnSpPr>
          <p:spPr bwMode="auto">
            <a:xfrm flipH="1">
              <a:off x="1661" y="1546"/>
              <a:ext cx="1" cy="325"/>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nummernplatzhalter 2"/>
          <p:cNvSpPr>
            <a:spLocks noGrp="1"/>
          </p:cNvSpPr>
          <p:nvPr>
            <p:ph type="sldNum" sz="quarter" idx="10"/>
          </p:nvPr>
        </p:nvSpPr>
        <p:spPr>
          <a:noFill/>
        </p:spPr>
        <p:txBody>
          <a:bodyPr/>
          <a:lstStyle/>
          <a:p>
            <a:fld id="{153E531C-1DCC-4863-AE9D-81AA7F36999C}" type="slidenum">
              <a:rPr lang="de-DE" smtClean="0"/>
              <a:pPr/>
              <a:t>22</a:t>
            </a:fld>
            <a:endParaRPr lang="de-DE" smtClean="0"/>
          </a:p>
        </p:txBody>
      </p:sp>
      <p:sp>
        <p:nvSpPr>
          <p:cNvPr id="24579" name="Rectangle 2"/>
          <p:cNvSpPr>
            <a:spLocks noGrp="1" noChangeArrowheads="1"/>
          </p:cNvSpPr>
          <p:nvPr>
            <p:ph type="title"/>
          </p:nvPr>
        </p:nvSpPr>
        <p:spPr/>
        <p:txBody>
          <a:bodyPr/>
          <a:lstStyle/>
          <a:p>
            <a:pPr eaLnBrk="1" hangingPunct="1"/>
            <a:r>
              <a:rPr lang="en-US" smtClean="0"/>
              <a:t>TTplugin ASN.1 + TTaci </a:t>
            </a:r>
          </a:p>
        </p:txBody>
      </p:sp>
      <p:pic>
        <p:nvPicPr>
          <p:cNvPr id="24580"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4581"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11"/>
          <p:cNvGrpSpPr>
            <a:grpSpLocks/>
          </p:cNvGrpSpPr>
          <p:nvPr/>
        </p:nvGrpSpPr>
        <p:grpSpPr bwMode="auto">
          <a:xfrm>
            <a:off x="6675438" y="4514850"/>
            <a:ext cx="384175" cy="1874838"/>
            <a:chOff x="2124" y="2621"/>
            <a:chExt cx="242" cy="1181"/>
          </a:xfrm>
        </p:grpSpPr>
        <p:sp>
          <p:nvSpPr>
            <p:cNvPr id="24589" name="AutoShape 12"/>
            <p:cNvSpPr>
              <a:spLocks noChangeArrowheads="1"/>
            </p:cNvSpPr>
            <p:nvPr/>
          </p:nvSpPr>
          <p:spPr bwMode="auto">
            <a:xfrm rot="-5400000">
              <a:off x="1754"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BER Codec</a:t>
              </a:r>
            </a:p>
          </p:txBody>
        </p:sp>
        <p:cxnSp>
          <p:nvCxnSpPr>
            <p:cNvPr id="24590" name="AutoShape 13"/>
            <p:cNvCxnSpPr>
              <a:cxnSpLocks noChangeShapeType="1"/>
              <a:endCxn id="24589"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3" name="Group 17"/>
          <p:cNvGrpSpPr>
            <a:grpSpLocks/>
          </p:cNvGrpSpPr>
          <p:nvPr/>
        </p:nvGrpSpPr>
        <p:grpSpPr bwMode="auto">
          <a:xfrm>
            <a:off x="7261225" y="4518025"/>
            <a:ext cx="384175" cy="1871663"/>
            <a:chOff x="3239" y="2623"/>
            <a:chExt cx="242" cy="1179"/>
          </a:xfrm>
        </p:grpSpPr>
        <p:sp>
          <p:nvSpPr>
            <p:cNvPr id="24587" name="AutoShape 18"/>
            <p:cNvSpPr>
              <a:spLocks noChangeArrowheads="1"/>
            </p:cNvSpPr>
            <p:nvPr/>
          </p:nvSpPr>
          <p:spPr bwMode="auto">
            <a:xfrm rot="-5400000">
              <a:off x="2869"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80000"/>
                </a:lnSpc>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OSS Codec Integration</a:t>
              </a:r>
            </a:p>
          </p:txBody>
        </p:sp>
        <p:cxnSp>
          <p:nvCxnSpPr>
            <p:cNvPr id="24588" name="AutoShape 19"/>
            <p:cNvCxnSpPr>
              <a:cxnSpLocks noChangeShapeType="1"/>
              <a:endCxn id="24587" idx="3"/>
            </p:cNvCxnSpPr>
            <p:nvPr/>
          </p:nvCxnSpPr>
          <p:spPr bwMode="auto">
            <a:xfrm>
              <a:off x="3360" y="2623"/>
              <a:ext cx="0" cy="197"/>
            </a:xfrm>
            <a:prstGeom prst="straightConnector1">
              <a:avLst/>
            </a:prstGeom>
            <a:noFill/>
            <a:ln w="9525">
              <a:solidFill>
                <a:schemeClr val="tx1"/>
              </a:solidFill>
              <a:round/>
              <a:headEnd type="triangle" w="med" len="med"/>
              <a:tailEnd/>
            </a:ln>
          </p:spPr>
        </p:cxnSp>
      </p:grpSp>
      <p:grpSp>
        <p:nvGrpSpPr>
          <p:cNvPr id="4" name="Group 20"/>
          <p:cNvGrpSpPr>
            <a:grpSpLocks/>
          </p:cNvGrpSpPr>
          <p:nvPr/>
        </p:nvGrpSpPr>
        <p:grpSpPr bwMode="auto">
          <a:xfrm>
            <a:off x="1858963" y="2071688"/>
            <a:ext cx="1558925" cy="898525"/>
            <a:chOff x="1171" y="1305"/>
            <a:chExt cx="982" cy="566"/>
          </a:xfrm>
        </p:grpSpPr>
        <p:sp>
          <p:nvSpPr>
            <p:cNvPr id="24585" name="AutoShape 21"/>
            <p:cNvSpPr>
              <a:spLocks noChangeArrowheads="1"/>
            </p:cNvSpPr>
            <p:nvPr/>
          </p:nvSpPr>
          <p:spPr bwMode="auto">
            <a:xfrm>
              <a:off x="1171" y="1305"/>
              <a:ext cx="982" cy="242"/>
            </a:xfrm>
            <a:prstGeom prst="roundRect">
              <a:avLst>
                <a:gd name="adj" fmla="val 333"/>
              </a:avLst>
            </a:prstGeom>
            <a:solidFill>
              <a:srgbClr val="00990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ASN.1 Import</a:t>
              </a:r>
            </a:p>
          </p:txBody>
        </p:sp>
        <p:cxnSp>
          <p:nvCxnSpPr>
            <p:cNvPr id="24586" name="AutoShape 22"/>
            <p:cNvCxnSpPr>
              <a:cxnSpLocks noChangeShapeType="1"/>
              <a:stCxn id="24585" idx="2"/>
            </p:cNvCxnSpPr>
            <p:nvPr/>
          </p:nvCxnSpPr>
          <p:spPr bwMode="auto">
            <a:xfrm flipH="1">
              <a:off x="1661" y="1546"/>
              <a:ext cx="1" cy="325"/>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nummernplatzhalter 2"/>
          <p:cNvSpPr>
            <a:spLocks noGrp="1"/>
          </p:cNvSpPr>
          <p:nvPr>
            <p:ph type="sldNum" sz="quarter" idx="10"/>
          </p:nvPr>
        </p:nvSpPr>
        <p:spPr>
          <a:noFill/>
        </p:spPr>
        <p:txBody>
          <a:bodyPr/>
          <a:lstStyle/>
          <a:p>
            <a:fld id="{5E12E601-DBEE-4815-AB0D-07CA6B54635E}" type="slidenum">
              <a:rPr lang="de-DE" smtClean="0"/>
              <a:pPr/>
              <a:t>23</a:t>
            </a:fld>
            <a:endParaRPr lang="de-DE" smtClean="0"/>
          </a:p>
        </p:txBody>
      </p:sp>
      <p:sp>
        <p:nvSpPr>
          <p:cNvPr id="25603" name="Rectangle 2"/>
          <p:cNvSpPr>
            <a:spLocks noGrp="1" noChangeArrowheads="1"/>
          </p:cNvSpPr>
          <p:nvPr>
            <p:ph type="title"/>
          </p:nvPr>
        </p:nvSpPr>
        <p:spPr/>
        <p:txBody>
          <a:bodyPr/>
          <a:lstStyle/>
          <a:p>
            <a:pPr eaLnBrk="1" hangingPunct="1"/>
            <a:r>
              <a:rPr lang="en-US" smtClean="0"/>
              <a:t>TTplugin FTP </a:t>
            </a:r>
          </a:p>
        </p:txBody>
      </p:sp>
      <p:pic>
        <p:nvPicPr>
          <p:cNvPr id="25604"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5605"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25607"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FTP Port</a:t>
              </a:r>
            </a:p>
          </p:txBody>
        </p:sp>
        <p:cxnSp>
          <p:nvCxnSpPr>
            <p:cNvPr id="25608" name="AutoShape 7"/>
            <p:cNvCxnSpPr>
              <a:cxnSpLocks noChangeShapeType="1"/>
              <a:endCxn id="25607"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nummernplatzhalter 2"/>
          <p:cNvSpPr>
            <a:spLocks noGrp="1"/>
          </p:cNvSpPr>
          <p:nvPr>
            <p:ph type="sldNum" sz="quarter" idx="10"/>
          </p:nvPr>
        </p:nvSpPr>
        <p:spPr>
          <a:noFill/>
        </p:spPr>
        <p:txBody>
          <a:bodyPr/>
          <a:lstStyle/>
          <a:p>
            <a:fld id="{1D99CA86-4D75-4A38-9480-7A1D9098880F}" type="slidenum">
              <a:rPr lang="de-DE" smtClean="0"/>
              <a:pPr/>
              <a:t>24</a:t>
            </a:fld>
            <a:endParaRPr lang="de-DE" smtClean="0"/>
          </a:p>
        </p:txBody>
      </p:sp>
      <p:sp>
        <p:nvSpPr>
          <p:cNvPr id="26627" name="Rectangle 2"/>
          <p:cNvSpPr>
            <a:spLocks noGrp="1" noChangeArrowheads="1"/>
          </p:cNvSpPr>
          <p:nvPr>
            <p:ph type="title"/>
          </p:nvPr>
        </p:nvSpPr>
        <p:spPr/>
        <p:txBody>
          <a:bodyPr/>
          <a:lstStyle/>
          <a:p>
            <a:pPr eaLnBrk="1" hangingPunct="1"/>
            <a:r>
              <a:rPr lang="en-US" smtClean="0"/>
              <a:t>TTplugin GPIB </a:t>
            </a:r>
          </a:p>
        </p:txBody>
      </p:sp>
      <p:pic>
        <p:nvPicPr>
          <p:cNvPr id="26628"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6629"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26631"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GPIB Port</a:t>
              </a:r>
            </a:p>
          </p:txBody>
        </p:sp>
        <p:cxnSp>
          <p:nvCxnSpPr>
            <p:cNvPr id="26632" name="AutoShape 7"/>
            <p:cNvCxnSpPr>
              <a:cxnSpLocks noChangeShapeType="1"/>
              <a:endCxn id="26631"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nummernplatzhalter 2"/>
          <p:cNvSpPr>
            <a:spLocks noGrp="1"/>
          </p:cNvSpPr>
          <p:nvPr>
            <p:ph type="sldNum" sz="quarter" idx="10"/>
          </p:nvPr>
        </p:nvSpPr>
        <p:spPr>
          <a:noFill/>
        </p:spPr>
        <p:txBody>
          <a:bodyPr/>
          <a:lstStyle/>
          <a:p>
            <a:fld id="{4ED88CAC-2BAC-473A-91A6-656688C5BE33}" type="slidenum">
              <a:rPr lang="de-DE" smtClean="0"/>
              <a:pPr/>
              <a:t>25</a:t>
            </a:fld>
            <a:endParaRPr lang="de-DE" smtClean="0"/>
          </a:p>
        </p:txBody>
      </p:sp>
      <p:sp>
        <p:nvSpPr>
          <p:cNvPr id="27651" name="Rectangle 2"/>
          <p:cNvSpPr>
            <a:spLocks noGrp="1" noChangeArrowheads="1"/>
          </p:cNvSpPr>
          <p:nvPr>
            <p:ph type="title"/>
          </p:nvPr>
        </p:nvSpPr>
        <p:spPr/>
        <p:txBody>
          <a:bodyPr/>
          <a:lstStyle/>
          <a:p>
            <a:pPr eaLnBrk="1" hangingPunct="1"/>
            <a:r>
              <a:rPr lang="en-US" smtClean="0"/>
              <a:t>TTplugin IDL </a:t>
            </a:r>
          </a:p>
        </p:txBody>
      </p:sp>
      <p:pic>
        <p:nvPicPr>
          <p:cNvPr id="27652"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7653"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27661"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80000"/>
                </a:lnSpc>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CORBA Port Binding</a:t>
              </a:r>
            </a:p>
          </p:txBody>
        </p:sp>
        <p:cxnSp>
          <p:nvCxnSpPr>
            <p:cNvPr id="27662" name="AutoShape 7"/>
            <p:cNvCxnSpPr>
              <a:cxnSpLocks noChangeShapeType="1"/>
              <a:endCxn id="27661"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grpSp>
        <p:nvGrpSpPr>
          <p:cNvPr id="3" name="Group 11"/>
          <p:cNvGrpSpPr>
            <a:grpSpLocks/>
          </p:cNvGrpSpPr>
          <p:nvPr/>
        </p:nvGrpSpPr>
        <p:grpSpPr bwMode="auto">
          <a:xfrm>
            <a:off x="6675438" y="4514850"/>
            <a:ext cx="384175" cy="1874838"/>
            <a:chOff x="2124" y="2621"/>
            <a:chExt cx="242" cy="1181"/>
          </a:xfrm>
        </p:grpSpPr>
        <p:sp>
          <p:nvSpPr>
            <p:cNvPr id="27659" name="AutoShape 12"/>
            <p:cNvSpPr>
              <a:spLocks noChangeArrowheads="1"/>
            </p:cNvSpPr>
            <p:nvPr/>
          </p:nvSpPr>
          <p:spPr bwMode="auto">
            <a:xfrm rot="-5400000">
              <a:off x="1754"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CORBA Codec</a:t>
              </a:r>
            </a:p>
          </p:txBody>
        </p:sp>
        <p:cxnSp>
          <p:nvCxnSpPr>
            <p:cNvPr id="27660" name="AutoShape 13"/>
            <p:cNvCxnSpPr>
              <a:cxnSpLocks noChangeShapeType="1"/>
              <a:endCxn id="27659"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4" name="Group 20"/>
          <p:cNvGrpSpPr>
            <a:grpSpLocks/>
          </p:cNvGrpSpPr>
          <p:nvPr/>
        </p:nvGrpSpPr>
        <p:grpSpPr bwMode="auto">
          <a:xfrm>
            <a:off x="1858963" y="2071688"/>
            <a:ext cx="1558925" cy="898525"/>
            <a:chOff x="1171" y="1305"/>
            <a:chExt cx="982" cy="566"/>
          </a:xfrm>
        </p:grpSpPr>
        <p:sp>
          <p:nvSpPr>
            <p:cNvPr id="27657" name="AutoShape 21"/>
            <p:cNvSpPr>
              <a:spLocks noChangeArrowheads="1"/>
            </p:cNvSpPr>
            <p:nvPr/>
          </p:nvSpPr>
          <p:spPr bwMode="auto">
            <a:xfrm>
              <a:off x="1171" y="1305"/>
              <a:ext cx="982" cy="242"/>
            </a:xfrm>
            <a:prstGeom prst="roundRect">
              <a:avLst>
                <a:gd name="adj" fmla="val 333"/>
              </a:avLst>
            </a:prstGeom>
            <a:solidFill>
              <a:srgbClr val="00990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IDL Import</a:t>
              </a:r>
            </a:p>
          </p:txBody>
        </p:sp>
        <p:cxnSp>
          <p:nvCxnSpPr>
            <p:cNvPr id="27658" name="AutoShape 22"/>
            <p:cNvCxnSpPr>
              <a:cxnSpLocks noChangeShapeType="1"/>
              <a:stCxn id="27657" idx="2"/>
            </p:cNvCxnSpPr>
            <p:nvPr/>
          </p:nvCxnSpPr>
          <p:spPr bwMode="auto">
            <a:xfrm flipH="1">
              <a:off x="1661" y="1546"/>
              <a:ext cx="1" cy="325"/>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nummernplatzhalter 2"/>
          <p:cNvSpPr>
            <a:spLocks noGrp="1"/>
          </p:cNvSpPr>
          <p:nvPr>
            <p:ph type="sldNum" sz="quarter" idx="10"/>
          </p:nvPr>
        </p:nvSpPr>
        <p:spPr>
          <a:noFill/>
        </p:spPr>
        <p:txBody>
          <a:bodyPr/>
          <a:lstStyle/>
          <a:p>
            <a:fld id="{1437EF35-B2C4-4359-AEAC-5FEFCB24E1A1}" type="slidenum">
              <a:rPr lang="de-DE" smtClean="0"/>
              <a:pPr/>
              <a:t>26</a:t>
            </a:fld>
            <a:endParaRPr lang="de-DE" smtClean="0"/>
          </a:p>
        </p:txBody>
      </p:sp>
      <p:sp>
        <p:nvSpPr>
          <p:cNvPr id="28675" name="Rectangle 2"/>
          <p:cNvSpPr>
            <a:spLocks noGrp="1" noChangeArrowheads="1"/>
          </p:cNvSpPr>
          <p:nvPr>
            <p:ph type="title"/>
          </p:nvPr>
        </p:nvSpPr>
        <p:spPr/>
        <p:txBody>
          <a:bodyPr/>
          <a:lstStyle/>
          <a:p>
            <a:pPr eaLnBrk="1" hangingPunct="1"/>
            <a:r>
              <a:rPr lang="en-US" smtClean="0"/>
              <a:t>TTplugin MOST </a:t>
            </a:r>
          </a:p>
        </p:txBody>
      </p:sp>
      <p:pic>
        <p:nvPicPr>
          <p:cNvPr id="28676"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8677"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28685"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MOST Ports</a:t>
              </a:r>
            </a:p>
          </p:txBody>
        </p:sp>
        <p:cxnSp>
          <p:nvCxnSpPr>
            <p:cNvPr id="28686" name="AutoShape 7"/>
            <p:cNvCxnSpPr>
              <a:cxnSpLocks noChangeShapeType="1"/>
              <a:endCxn id="28685"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grpSp>
        <p:nvGrpSpPr>
          <p:cNvPr id="3" name="Group 11"/>
          <p:cNvGrpSpPr>
            <a:grpSpLocks/>
          </p:cNvGrpSpPr>
          <p:nvPr/>
        </p:nvGrpSpPr>
        <p:grpSpPr bwMode="auto">
          <a:xfrm>
            <a:off x="6675438" y="4514850"/>
            <a:ext cx="384175" cy="1874838"/>
            <a:chOff x="2124" y="2621"/>
            <a:chExt cx="242" cy="1181"/>
          </a:xfrm>
        </p:grpSpPr>
        <p:sp>
          <p:nvSpPr>
            <p:cNvPr id="28683" name="AutoShape 12"/>
            <p:cNvSpPr>
              <a:spLocks noChangeArrowheads="1"/>
            </p:cNvSpPr>
            <p:nvPr/>
          </p:nvSpPr>
          <p:spPr bwMode="auto">
            <a:xfrm rot="-5400000">
              <a:off x="1754"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MOST Codec</a:t>
              </a:r>
            </a:p>
          </p:txBody>
        </p:sp>
        <p:cxnSp>
          <p:nvCxnSpPr>
            <p:cNvPr id="28684" name="AutoShape 13"/>
            <p:cNvCxnSpPr>
              <a:cxnSpLocks noChangeShapeType="1"/>
              <a:endCxn id="28683"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4" name="Group 20"/>
          <p:cNvGrpSpPr>
            <a:grpSpLocks/>
          </p:cNvGrpSpPr>
          <p:nvPr/>
        </p:nvGrpSpPr>
        <p:grpSpPr bwMode="auto">
          <a:xfrm>
            <a:off x="1858963" y="2071688"/>
            <a:ext cx="1558925" cy="898525"/>
            <a:chOff x="1171" y="1305"/>
            <a:chExt cx="982" cy="566"/>
          </a:xfrm>
        </p:grpSpPr>
        <p:sp>
          <p:nvSpPr>
            <p:cNvPr id="28681" name="AutoShape 21"/>
            <p:cNvSpPr>
              <a:spLocks noChangeArrowheads="1"/>
            </p:cNvSpPr>
            <p:nvPr/>
          </p:nvSpPr>
          <p:spPr bwMode="auto">
            <a:xfrm>
              <a:off x="1171" y="1305"/>
              <a:ext cx="982" cy="242"/>
            </a:xfrm>
            <a:prstGeom prst="roundRect">
              <a:avLst>
                <a:gd name="adj" fmla="val 333"/>
              </a:avLst>
            </a:prstGeom>
            <a:solidFill>
              <a:srgbClr val="00990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MOST Fcat Import</a:t>
              </a:r>
            </a:p>
          </p:txBody>
        </p:sp>
        <p:cxnSp>
          <p:nvCxnSpPr>
            <p:cNvPr id="28682" name="AutoShape 22"/>
            <p:cNvCxnSpPr>
              <a:cxnSpLocks noChangeShapeType="1"/>
              <a:stCxn id="28681" idx="2"/>
            </p:cNvCxnSpPr>
            <p:nvPr/>
          </p:nvCxnSpPr>
          <p:spPr bwMode="auto">
            <a:xfrm flipH="1">
              <a:off x="1661" y="1546"/>
              <a:ext cx="1" cy="325"/>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nummernplatzhalter 2"/>
          <p:cNvSpPr>
            <a:spLocks noGrp="1"/>
          </p:cNvSpPr>
          <p:nvPr>
            <p:ph type="sldNum" sz="quarter" idx="10"/>
          </p:nvPr>
        </p:nvSpPr>
        <p:spPr>
          <a:noFill/>
        </p:spPr>
        <p:txBody>
          <a:bodyPr/>
          <a:lstStyle/>
          <a:p>
            <a:fld id="{CEFC6ABC-8E99-4B19-A863-74E4CD9F3D7D}" type="slidenum">
              <a:rPr lang="de-DE" smtClean="0"/>
              <a:pPr/>
              <a:t>27</a:t>
            </a:fld>
            <a:endParaRPr lang="de-DE" smtClean="0"/>
          </a:p>
        </p:txBody>
      </p:sp>
      <p:sp>
        <p:nvSpPr>
          <p:cNvPr id="29699" name="Rectangle 2"/>
          <p:cNvSpPr>
            <a:spLocks noGrp="1" noChangeArrowheads="1"/>
          </p:cNvSpPr>
          <p:nvPr>
            <p:ph type="title"/>
          </p:nvPr>
        </p:nvSpPr>
        <p:spPr/>
        <p:txBody>
          <a:bodyPr/>
          <a:lstStyle/>
          <a:p>
            <a:pPr eaLnBrk="1" hangingPunct="1"/>
            <a:r>
              <a:rPr lang="en-US" smtClean="0"/>
              <a:t>TTplugin RS232 </a:t>
            </a:r>
          </a:p>
        </p:txBody>
      </p:sp>
      <p:pic>
        <p:nvPicPr>
          <p:cNvPr id="29700"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29701"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29703"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RS232 Port</a:t>
              </a:r>
            </a:p>
          </p:txBody>
        </p:sp>
        <p:cxnSp>
          <p:nvCxnSpPr>
            <p:cNvPr id="29704" name="AutoShape 7"/>
            <p:cNvCxnSpPr>
              <a:cxnSpLocks noChangeShapeType="1"/>
              <a:endCxn id="29703"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nummernplatzhalter 2"/>
          <p:cNvSpPr>
            <a:spLocks noGrp="1"/>
          </p:cNvSpPr>
          <p:nvPr>
            <p:ph type="sldNum" sz="quarter" idx="10"/>
          </p:nvPr>
        </p:nvSpPr>
        <p:spPr>
          <a:noFill/>
        </p:spPr>
        <p:txBody>
          <a:bodyPr/>
          <a:lstStyle/>
          <a:p>
            <a:fld id="{2125D68D-F71F-49D4-83DB-5119D1798B88}" type="slidenum">
              <a:rPr lang="de-DE" smtClean="0"/>
              <a:pPr/>
              <a:t>28</a:t>
            </a:fld>
            <a:endParaRPr lang="de-DE" smtClean="0"/>
          </a:p>
        </p:txBody>
      </p:sp>
      <p:sp>
        <p:nvSpPr>
          <p:cNvPr id="30723" name="Rectangle 2"/>
          <p:cNvSpPr>
            <a:spLocks noGrp="1" noChangeArrowheads="1"/>
          </p:cNvSpPr>
          <p:nvPr>
            <p:ph type="title"/>
          </p:nvPr>
        </p:nvSpPr>
        <p:spPr/>
        <p:txBody>
          <a:bodyPr/>
          <a:lstStyle/>
          <a:p>
            <a:pPr eaLnBrk="1" hangingPunct="1"/>
            <a:r>
              <a:rPr lang="en-US" smtClean="0"/>
              <a:t>TTplugin Telnet </a:t>
            </a:r>
          </a:p>
        </p:txBody>
      </p:sp>
      <p:pic>
        <p:nvPicPr>
          <p:cNvPr id="30724"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30725"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30727"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Telnet Port</a:t>
              </a:r>
            </a:p>
          </p:txBody>
        </p:sp>
        <p:cxnSp>
          <p:nvCxnSpPr>
            <p:cNvPr id="30728" name="AutoShape 7"/>
            <p:cNvCxnSpPr>
              <a:cxnSpLocks noChangeShapeType="1"/>
              <a:endCxn id="30727"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liennummernplatzhalter 2"/>
          <p:cNvSpPr>
            <a:spLocks noGrp="1"/>
          </p:cNvSpPr>
          <p:nvPr>
            <p:ph type="sldNum" sz="quarter" idx="10"/>
          </p:nvPr>
        </p:nvSpPr>
        <p:spPr>
          <a:noFill/>
        </p:spPr>
        <p:txBody>
          <a:bodyPr/>
          <a:lstStyle/>
          <a:p>
            <a:fld id="{71BA4F84-8B16-45CD-B508-CA00C202B2D6}" type="slidenum">
              <a:rPr lang="de-DE" smtClean="0"/>
              <a:pPr/>
              <a:t>29</a:t>
            </a:fld>
            <a:endParaRPr lang="de-DE" smtClean="0"/>
          </a:p>
        </p:txBody>
      </p:sp>
      <p:sp>
        <p:nvSpPr>
          <p:cNvPr id="31747" name="Rectangle 2"/>
          <p:cNvSpPr>
            <a:spLocks noGrp="1" noChangeArrowheads="1"/>
          </p:cNvSpPr>
          <p:nvPr>
            <p:ph type="title"/>
          </p:nvPr>
        </p:nvSpPr>
        <p:spPr/>
        <p:txBody>
          <a:bodyPr/>
          <a:lstStyle/>
          <a:p>
            <a:pPr eaLnBrk="1" hangingPunct="1"/>
            <a:r>
              <a:rPr lang="en-US" smtClean="0"/>
              <a:t>TTplugin UDP </a:t>
            </a:r>
          </a:p>
        </p:txBody>
      </p:sp>
      <p:pic>
        <p:nvPicPr>
          <p:cNvPr id="31748"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31749"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18025"/>
            <a:ext cx="384175" cy="1871663"/>
            <a:chOff x="1009" y="2623"/>
            <a:chExt cx="242" cy="1179"/>
          </a:xfrm>
        </p:grpSpPr>
        <p:sp>
          <p:nvSpPr>
            <p:cNvPr id="31751"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UDP Port</a:t>
              </a:r>
            </a:p>
          </p:txBody>
        </p:sp>
        <p:cxnSp>
          <p:nvCxnSpPr>
            <p:cNvPr id="31752" name="AutoShape 7"/>
            <p:cNvCxnSpPr>
              <a:cxnSpLocks noChangeShapeType="1"/>
              <a:endCxn id="31751"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ChangeArrowheads="1"/>
          </p:cNvSpPr>
          <p:nvPr/>
        </p:nvSpPr>
        <p:spPr bwMode="auto">
          <a:xfrm>
            <a:off x="5424488" y="3535363"/>
            <a:ext cx="3368675" cy="995362"/>
          </a:xfrm>
          <a:prstGeom prst="roundRect">
            <a:avLst>
              <a:gd name="adj" fmla="val 42"/>
            </a:avLst>
          </a:prstGeom>
          <a:solidFill>
            <a:srgbClr val="DDDDDD"/>
          </a:solidFill>
          <a:ln w="9525">
            <a:noFill/>
            <a:round/>
            <a:headEnd/>
            <a:tailEnd/>
          </a:ln>
        </p:spPr>
        <p:txBody>
          <a:bodyPr wrap="none" anchor="ctr"/>
          <a:lstStyle/>
          <a:p>
            <a:endParaRPr lang="de-DE"/>
          </a:p>
        </p:txBody>
      </p:sp>
      <p:sp>
        <p:nvSpPr>
          <p:cNvPr id="5123" name="AutoShape 3"/>
          <p:cNvSpPr>
            <a:spLocks noChangeArrowheads="1"/>
          </p:cNvSpPr>
          <p:nvPr/>
        </p:nvSpPr>
        <p:spPr bwMode="auto">
          <a:xfrm>
            <a:off x="5424488" y="4675188"/>
            <a:ext cx="3368675" cy="995362"/>
          </a:xfrm>
          <a:prstGeom prst="roundRect">
            <a:avLst>
              <a:gd name="adj" fmla="val 42"/>
            </a:avLst>
          </a:prstGeom>
          <a:solidFill>
            <a:srgbClr val="DDDDDD"/>
          </a:solidFill>
          <a:ln w="9525">
            <a:noFill/>
            <a:round/>
            <a:headEnd/>
            <a:tailEnd/>
          </a:ln>
        </p:spPr>
        <p:txBody>
          <a:bodyPr wrap="none" anchor="ctr"/>
          <a:lstStyle/>
          <a:p>
            <a:endParaRPr lang="de-DE"/>
          </a:p>
        </p:txBody>
      </p:sp>
      <p:sp>
        <p:nvSpPr>
          <p:cNvPr id="5124" name="Rectangle 4"/>
          <p:cNvSpPr>
            <a:spLocks noGrp="1" noChangeArrowheads="1"/>
          </p:cNvSpPr>
          <p:nvPr>
            <p:ph type="title"/>
          </p:nvPr>
        </p:nvSpPr>
        <p:spPr>
          <a:xfrm>
            <a:off x="239713" y="190500"/>
            <a:ext cx="7605712" cy="1016000"/>
          </a:xfrm>
        </p:spPr>
        <p:txBody>
          <a:bodyPr/>
          <a:lstStyle/>
          <a:p>
            <a:pPr eaLnBrk="1" hangingPunct="1"/>
            <a:r>
              <a:rPr lang="de-DE" smtClean="0"/>
              <a:t>Different Test Requirements</a:t>
            </a:r>
          </a:p>
        </p:txBody>
      </p:sp>
      <p:sp>
        <p:nvSpPr>
          <p:cNvPr id="5125" name="Rectangle 5"/>
          <p:cNvSpPr>
            <a:spLocks noGrp="1" noChangeArrowheads="1"/>
          </p:cNvSpPr>
          <p:nvPr>
            <p:ph type="body" idx="1"/>
          </p:nvPr>
        </p:nvSpPr>
        <p:spPr/>
        <p:txBody>
          <a:bodyPr/>
          <a:lstStyle/>
          <a:p>
            <a:pPr marL="263525" indent="-263525" eaLnBrk="1" hangingPunct="1"/>
            <a:r>
              <a:rPr lang="de-DE" smtClean="0"/>
              <a:t>SUT driven</a:t>
            </a:r>
          </a:p>
          <a:p>
            <a:pPr marL="893763" lvl="1" indent="-266700" eaLnBrk="1" hangingPunct="1">
              <a:buFontTx/>
              <a:buAutoNum type="arabicPeriod"/>
            </a:pPr>
            <a:r>
              <a:rPr lang="de-DE" smtClean="0"/>
              <a:t>Only one web service exposed</a:t>
            </a:r>
          </a:p>
          <a:p>
            <a:pPr marL="893763" lvl="1" indent="-266700" eaLnBrk="1" hangingPunct="1">
              <a:buFontTx/>
              <a:buAutoNum type="arabicPeriod"/>
            </a:pPr>
            <a:r>
              <a:rPr lang="de-DE" smtClean="0"/>
              <a:t>Multiple web services exposed</a:t>
            </a:r>
          </a:p>
          <a:p>
            <a:pPr marL="893763" lvl="1" indent="-266700" eaLnBrk="1" hangingPunct="1">
              <a:buFontTx/>
              <a:buAutoNum type="arabicPeriod"/>
            </a:pPr>
            <a:endParaRPr lang="de-DE" smtClean="0"/>
          </a:p>
          <a:p>
            <a:pPr marL="263525" indent="-263525" eaLnBrk="1" hangingPunct="1"/>
            <a:endParaRPr lang="de-DE" sz="2100" smtClean="0">
              <a:solidFill>
                <a:srgbClr val="BE1E46"/>
              </a:solidFill>
            </a:endParaRPr>
          </a:p>
          <a:p>
            <a:pPr marL="263525" indent="-263525" eaLnBrk="1" hangingPunct="1"/>
            <a:r>
              <a:rPr lang="de-DE" smtClean="0"/>
              <a:t>Test aspects</a:t>
            </a:r>
          </a:p>
          <a:p>
            <a:pPr marL="893763" lvl="1" indent="-266700" eaLnBrk="1" hangingPunct="1">
              <a:buFontTx/>
              <a:buAutoNum type="arabicPeriod" startAt="3"/>
            </a:pPr>
            <a:r>
              <a:rPr lang="de-DE" smtClean="0"/>
              <a:t>Single client</a:t>
            </a:r>
          </a:p>
          <a:p>
            <a:pPr marL="893763" lvl="1" indent="-266700" eaLnBrk="1" hangingPunct="1">
              <a:buFontTx/>
              <a:buAutoNum type="arabicPeriod" startAt="3"/>
            </a:pPr>
            <a:r>
              <a:rPr lang="de-DE" smtClean="0"/>
              <a:t>Multiple concurrent clients</a:t>
            </a:r>
          </a:p>
          <a:p>
            <a:pPr marL="893763" lvl="1" indent="-266700" eaLnBrk="1" hangingPunct="1">
              <a:buFontTx/>
              <a:buNone/>
            </a:pPr>
            <a:endParaRPr lang="de-DE" smtClean="0"/>
          </a:p>
        </p:txBody>
      </p:sp>
      <p:grpSp>
        <p:nvGrpSpPr>
          <p:cNvPr id="5126" name="Group 6"/>
          <p:cNvGrpSpPr>
            <a:grpSpLocks/>
          </p:cNvGrpSpPr>
          <p:nvPr/>
        </p:nvGrpSpPr>
        <p:grpSpPr bwMode="auto">
          <a:xfrm>
            <a:off x="6637338" y="1752600"/>
            <a:ext cx="942975" cy="682625"/>
            <a:chOff x="2058" y="1008"/>
            <a:chExt cx="1923" cy="575"/>
          </a:xfrm>
        </p:grpSpPr>
        <p:sp>
          <p:nvSpPr>
            <p:cNvPr id="5141" name="AutoShape 7"/>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5142" name="AutoShape 8"/>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5127" name="Oval 9"/>
          <p:cNvSpPr>
            <a:spLocks noChangeArrowheads="1"/>
          </p:cNvSpPr>
          <p:nvPr/>
        </p:nvSpPr>
        <p:spPr bwMode="auto">
          <a:xfrm>
            <a:off x="6959600" y="2346325"/>
            <a:ext cx="309563" cy="171450"/>
          </a:xfrm>
          <a:prstGeom prst="ellipse">
            <a:avLst/>
          </a:prstGeom>
          <a:solidFill>
            <a:srgbClr val="009900"/>
          </a:solidFill>
          <a:ln w="12600">
            <a:noFill/>
            <a:round/>
            <a:headEnd/>
            <a:tailEnd/>
          </a:ln>
        </p:spPr>
        <p:txBody>
          <a:bodyPr wrap="none" anchor="ctr"/>
          <a:lstStyle/>
          <a:p>
            <a:endParaRPr lang="de-DE"/>
          </a:p>
        </p:txBody>
      </p:sp>
      <p:grpSp>
        <p:nvGrpSpPr>
          <p:cNvPr id="5128" name="Group 10"/>
          <p:cNvGrpSpPr>
            <a:grpSpLocks/>
          </p:cNvGrpSpPr>
          <p:nvPr/>
        </p:nvGrpSpPr>
        <p:grpSpPr bwMode="auto">
          <a:xfrm>
            <a:off x="6637338" y="2584450"/>
            <a:ext cx="942975" cy="682625"/>
            <a:chOff x="2058" y="1008"/>
            <a:chExt cx="1923" cy="575"/>
          </a:xfrm>
        </p:grpSpPr>
        <p:sp>
          <p:nvSpPr>
            <p:cNvPr id="5139" name="AutoShape 11"/>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5140" name="AutoShape 12"/>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5129" name="Oval 13"/>
          <p:cNvSpPr>
            <a:spLocks noChangeArrowheads="1"/>
          </p:cNvSpPr>
          <p:nvPr/>
        </p:nvSpPr>
        <p:spPr bwMode="auto">
          <a:xfrm>
            <a:off x="6759575" y="3178175"/>
            <a:ext cx="309563" cy="171450"/>
          </a:xfrm>
          <a:prstGeom prst="ellipse">
            <a:avLst/>
          </a:prstGeom>
          <a:solidFill>
            <a:srgbClr val="009900"/>
          </a:solidFill>
          <a:ln w="12600">
            <a:noFill/>
            <a:round/>
            <a:headEnd/>
            <a:tailEnd/>
          </a:ln>
        </p:spPr>
        <p:txBody>
          <a:bodyPr wrap="none" anchor="ctr"/>
          <a:lstStyle/>
          <a:p>
            <a:endParaRPr lang="de-DE"/>
          </a:p>
        </p:txBody>
      </p:sp>
      <p:sp>
        <p:nvSpPr>
          <p:cNvPr id="5130" name="Oval 14"/>
          <p:cNvSpPr>
            <a:spLocks noChangeArrowheads="1"/>
          </p:cNvSpPr>
          <p:nvPr/>
        </p:nvSpPr>
        <p:spPr bwMode="auto">
          <a:xfrm>
            <a:off x="7169150" y="3178175"/>
            <a:ext cx="309563" cy="171450"/>
          </a:xfrm>
          <a:prstGeom prst="ellipse">
            <a:avLst/>
          </a:prstGeom>
          <a:solidFill>
            <a:schemeClr val="accent2"/>
          </a:solidFill>
          <a:ln w="12600">
            <a:noFill/>
            <a:round/>
            <a:headEnd/>
            <a:tailEnd/>
          </a:ln>
        </p:spPr>
        <p:txBody>
          <a:bodyPr wrap="none" anchor="ctr"/>
          <a:lstStyle/>
          <a:p>
            <a:endParaRPr lang="de-DE"/>
          </a:p>
        </p:txBody>
      </p:sp>
      <p:sp>
        <p:nvSpPr>
          <p:cNvPr id="5131" name="AutoShape 15"/>
          <p:cNvSpPr>
            <a:spLocks noChangeArrowheads="1"/>
          </p:cNvSpPr>
          <p:nvPr/>
        </p:nvSpPr>
        <p:spPr bwMode="auto">
          <a:xfrm>
            <a:off x="6637338" y="3746500"/>
            <a:ext cx="887412"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5132" name="Oval 16"/>
          <p:cNvSpPr>
            <a:spLocks noChangeArrowheads="1"/>
          </p:cNvSpPr>
          <p:nvPr/>
        </p:nvSpPr>
        <p:spPr bwMode="auto">
          <a:xfrm>
            <a:off x="6897688" y="3675063"/>
            <a:ext cx="373062" cy="176212"/>
          </a:xfrm>
          <a:prstGeom prst="ellipse">
            <a:avLst/>
          </a:prstGeom>
          <a:solidFill>
            <a:srgbClr val="009900"/>
          </a:solidFill>
          <a:ln w="12600">
            <a:noFill/>
            <a:round/>
            <a:headEnd/>
            <a:tailEnd/>
          </a:ln>
        </p:spPr>
        <p:txBody>
          <a:bodyPr wrap="none" anchor="ctr"/>
          <a:lstStyle/>
          <a:p>
            <a:endParaRPr lang="de-DE"/>
          </a:p>
        </p:txBody>
      </p:sp>
      <p:sp>
        <p:nvSpPr>
          <p:cNvPr id="5133" name="AutoShape 17"/>
          <p:cNvSpPr>
            <a:spLocks noChangeArrowheads="1"/>
          </p:cNvSpPr>
          <p:nvPr/>
        </p:nvSpPr>
        <p:spPr bwMode="auto">
          <a:xfrm>
            <a:off x="5641975" y="4879975"/>
            <a:ext cx="887413"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5134" name="Oval 18"/>
          <p:cNvSpPr>
            <a:spLocks noChangeArrowheads="1"/>
          </p:cNvSpPr>
          <p:nvPr/>
        </p:nvSpPr>
        <p:spPr bwMode="auto">
          <a:xfrm>
            <a:off x="5886450" y="4808538"/>
            <a:ext cx="373063" cy="176212"/>
          </a:xfrm>
          <a:prstGeom prst="ellipse">
            <a:avLst/>
          </a:prstGeom>
          <a:solidFill>
            <a:srgbClr val="009900"/>
          </a:solidFill>
          <a:ln w="12600">
            <a:noFill/>
            <a:round/>
            <a:headEnd/>
            <a:tailEnd/>
          </a:ln>
        </p:spPr>
        <p:txBody>
          <a:bodyPr wrap="none" anchor="ctr"/>
          <a:lstStyle/>
          <a:p>
            <a:endParaRPr lang="de-DE"/>
          </a:p>
        </p:txBody>
      </p:sp>
      <p:sp>
        <p:nvSpPr>
          <p:cNvPr id="5135" name="AutoShape 19"/>
          <p:cNvSpPr>
            <a:spLocks noChangeArrowheads="1"/>
          </p:cNvSpPr>
          <p:nvPr/>
        </p:nvSpPr>
        <p:spPr bwMode="auto">
          <a:xfrm>
            <a:off x="6661150" y="4879975"/>
            <a:ext cx="887413"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5136" name="Oval 20"/>
          <p:cNvSpPr>
            <a:spLocks noChangeArrowheads="1"/>
          </p:cNvSpPr>
          <p:nvPr/>
        </p:nvSpPr>
        <p:spPr bwMode="auto">
          <a:xfrm>
            <a:off x="6905625" y="4808538"/>
            <a:ext cx="373063" cy="176212"/>
          </a:xfrm>
          <a:prstGeom prst="ellipse">
            <a:avLst/>
          </a:prstGeom>
          <a:solidFill>
            <a:srgbClr val="009900"/>
          </a:solidFill>
          <a:ln w="12600">
            <a:noFill/>
            <a:round/>
            <a:headEnd/>
            <a:tailEnd/>
          </a:ln>
        </p:spPr>
        <p:txBody>
          <a:bodyPr wrap="none" anchor="ctr"/>
          <a:lstStyle/>
          <a:p>
            <a:endParaRPr lang="de-DE"/>
          </a:p>
        </p:txBody>
      </p:sp>
      <p:sp>
        <p:nvSpPr>
          <p:cNvPr id="5137" name="AutoShape 21"/>
          <p:cNvSpPr>
            <a:spLocks noChangeArrowheads="1"/>
          </p:cNvSpPr>
          <p:nvPr/>
        </p:nvSpPr>
        <p:spPr bwMode="auto">
          <a:xfrm>
            <a:off x="7680325" y="4879975"/>
            <a:ext cx="887413"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5138" name="Oval 22"/>
          <p:cNvSpPr>
            <a:spLocks noChangeArrowheads="1"/>
          </p:cNvSpPr>
          <p:nvPr/>
        </p:nvSpPr>
        <p:spPr bwMode="auto">
          <a:xfrm>
            <a:off x="7924800" y="4808538"/>
            <a:ext cx="373063" cy="176212"/>
          </a:xfrm>
          <a:prstGeom prst="ellipse">
            <a:avLst/>
          </a:prstGeom>
          <a:solidFill>
            <a:srgbClr val="009900"/>
          </a:solidFill>
          <a:ln w="12600">
            <a:noFill/>
            <a:round/>
            <a:headEnd/>
            <a:tailEnd/>
          </a:ln>
        </p:spPr>
        <p:txBody>
          <a:bodyPr wrap="none" anchor="ctr"/>
          <a:lstStyle/>
          <a:p>
            <a:endParaRPr lang="de-DE"/>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nummernplatzhalter 2"/>
          <p:cNvSpPr>
            <a:spLocks noGrp="1"/>
          </p:cNvSpPr>
          <p:nvPr>
            <p:ph type="sldNum" sz="quarter" idx="10"/>
          </p:nvPr>
        </p:nvSpPr>
        <p:spPr>
          <a:noFill/>
        </p:spPr>
        <p:txBody>
          <a:bodyPr/>
          <a:lstStyle/>
          <a:p>
            <a:fld id="{A87D41CF-B1D1-4FDC-8641-8CF1C26CDBA0}" type="slidenum">
              <a:rPr lang="de-DE" smtClean="0"/>
              <a:pPr/>
              <a:t>30</a:t>
            </a:fld>
            <a:endParaRPr lang="de-DE" smtClean="0"/>
          </a:p>
        </p:txBody>
      </p:sp>
      <p:sp>
        <p:nvSpPr>
          <p:cNvPr id="32771" name="Rectangle 2"/>
          <p:cNvSpPr>
            <a:spLocks noGrp="1" noChangeArrowheads="1"/>
          </p:cNvSpPr>
          <p:nvPr>
            <p:ph type="title"/>
          </p:nvPr>
        </p:nvSpPr>
        <p:spPr/>
        <p:txBody>
          <a:bodyPr/>
          <a:lstStyle/>
          <a:p>
            <a:pPr eaLnBrk="1" hangingPunct="1"/>
            <a:r>
              <a:rPr lang="en-US" smtClean="0"/>
              <a:t>TTplugin WSDL (since 2007) </a:t>
            </a:r>
          </a:p>
        </p:txBody>
      </p:sp>
      <p:pic>
        <p:nvPicPr>
          <p:cNvPr id="32772" name="Picture 3" descr="TTwb_Devel"/>
          <p:cNvPicPr>
            <a:picLocks noChangeAspect="1" noChangeArrowheads="1"/>
          </p:cNvPicPr>
          <p:nvPr/>
        </p:nvPicPr>
        <p:blipFill>
          <a:blip r:embed="rId2" cstate="print"/>
          <a:srcRect/>
          <a:stretch>
            <a:fillRect/>
          </a:stretch>
        </p:blipFill>
        <p:spPr bwMode="auto">
          <a:xfrm>
            <a:off x="1250950" y="2960688"/>
            <a:ext cx="2767013" cy="1574800"/>
          </a:xfrm>
          <a:prstGeom prst="rect">
            <a:avLst/>
          </a:prstGeom>
          <a:noFill/>
          <a:ln w="9525">
            <a:noFill/>
            <a:miter lim="800000"/>
            <a:headEnd/>
            <a:tailEnd/>
          </a:ln>
        </p:spPr>
      </p:pic>
      <p:pic>
        <p:nvPicPr>
          <p:cNvPr id="32773" name="Picture 4" descr="TTwb_Exec"/>
          <p:cNvPicPr>
            <a:picLocks noChangeAspect="1" noChangeArrowheads="1"/>
          </p:cNvPicPr>
          <p:nvPr/>
        </p:nvPicPr>
        <p:blipFill>
          <a:blip r:embed="rId3" cstate="print"/>
          <a:srcRect/>
          <a:stretch>
            <a:fillRect/>
          </a:stretch>
        </p:blipFill>
        <p:spPr bwMode="auto">
          <a:xfrm>
            <a:off x="4922838" y="2976563"/>
            <a:ext cx="2709862" cy="1541462"/>
          </a:xfrm>
          <a:prstGeom prst="rect">
            <a:avLst/>
          </a:prstGeom>
          <a:noFill/>
          <a:ln w="9525">
            <a:noFill/>
            <a:miter lim="800000"/>
            <a:headEnd/>
            <a:tailEnd/>
          </a:ln>
        </p:spPr>
      </p:pic>
      <p:grpSp>
        <p:nvGrpSpPr>
          <p:cNvPr id="2" name="Group 5"/>
          <p:cNvGrpSpPr>
            <a:grpSpLocks/>
          </p:cNvGrpSpPr>
          <p:nvPr/>
        </p:nvGrpSpPr>
        <p:grpSpPr bwMode="auto">
          <a:xfrm>
            <a:off x="4921250" y="4524375"/>
            <a:ext cx="384175" cy="1871663"/>
            <a:chOff x="1009" y="2623"/>
            <a:chExt cx="242" cy="1179"/>
          </a:xfrm>
        </p:grpSpPr>
        <p:sp>
          <p:nvSpPr>
            <p:cNvPr id="32781" name="AutoShape 6"/>
            <p:cNvSpPr>
              <a:spLocks noChangeArrowheads="1"/>
            </p:cNvSpPr>
            <p:nvPr/>
          </p:nvSpPr>
          <p:spPr bwMode="auto">
            <a:xfrm rot="-5400000">
              <a:off x="639" y="3190"/>
              <a:ext cx="982" cy="242"/>
            </a:xfrm>
            <a:prstGeom prst="roundRect">
              <a:avLst>
                <a:gd name="adj" fmla="val 333"/>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SOAP Port Binding</a:t>
              </a:r>
            </a:p>
          </p:txBody>
        </p:sp>
        <p:cxnSp>
          <p:nvCxnSpPr>
            <p:cNvPr id="32782" name="AutoShape 7"/>
            <p:cNvCxnSpPr>
              <a:cxnSpLocks noChangeShapeType="1"/>
              <a:endCxn id="32781" idx="3"/>
            </p:cNvCxnSpPr>
            <p:nvPr/>
          </p:nvCxnSpPr>
          <p:spPr bwMode="auto">
            <a:xfrm flipH="1">
              <a:off x="1130" y="2623"/>
              <a:ext cx="7" cy="197"/>
            </a:xfrm>
            <a:prstGeom prst="straightConnector1">
              <a:avLst/>
            </a:prstGeom>
            <a:noFill/>
            <a:ln w="9525">
              <a:solidFill>
                <a:schemeClr val="tx1"/>
              </a:solidFill>
              <a:round/>
              <a:headEnd type="triangle" w="med" len="med"/>
              <a:tailEnd/>
            </a:ln>
          </p:spPr>
        </p:cxnSp>
      </p:grpSp>
      <p:grpSp>
        <p:nvGrpSpPr>
          <p:cNvPr id="3" name="Group 11"/>
          <p:cNvGrpSpPr>
            <a:grpSpLocks/>
          </p:cNvGrpSpPr>
          <p:nvPr/>
        </p:nvGrpSpPr>
        <p:grpSpPr bwMode="auto">
          <a:xfrm>
            <a:off x="6675438" y="4514850"/>
            <a:ext cx="384175" cy="1874838"/>
            <a:chOff x="2124" y="2621"/>
            <a:chExt cx="242" cy="1181"/>
          </a:xfrm>
        </p:grpSpPr>
        <p:sp>
          <p:nvSpPr>
            <p:cNvPr id="32779" name="AutoShape 12"/>
            <p:cNvSpPr>
              <a:spLocks noChangeArrowheads="1"/>
            </p:cNvSpPr>
            <p:nvPr/>
          </p:nvSpPr>
          <p:spPr bwMode="auto">
            <a:xfrm rot="-5400000">
              <a:off x="1754" y="3190"/>
              <a:ext cx="982" cy="242"/>
            </a:xfrm>
            <a:prstGeom prst="roundRect">
              <a:avLst>
                <a:gd name="adj" fmla="val 333"/>
              </a:avLst>
            </a:prstGeom>
            <a:solidFill>
              <a:srgbClr val="9E1A38"/>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SOAP Codec</a:t>
              </a:r>
            </a:p>
          </p:txBody>
        </p:sp>
        <p:cxnSp>
          <p:nvCxnSpPr>
            <p:cNvPr id="32780" name="AutoShape 13"/>
            <p:cNvCxnSpPr>
              <a:cxnSpLocks noChangeShapeType="1"/>
              <a:endCxn id="32779" idx="3"/>
            </p:cNvCxnSpPr>
            <p:nvPr/>
          </p:nvCxnSpPr>
          <p:spPr bwMode="auto">
            <a:xfrm>
              <a:off x="2245" y="2621"/>
              <a:ext cx="0" cy="199"/>
            </a:xfrm>
            <a:prstGeom prst="straightConnector1">
              <a:avLst/>
            </a:prstGeom>
            <a:noFill/>
            <a:ln w="9525">
              <a:solidFill>
                <a:schemeClr val="tx1"/>
              </a:solidFill>
              <a:round/>
              <a:headEnd type="triangle" w="med" len="med"/>
              <a:tailEnd/>
            </a:ln>
          </p:spPr>
        </p:cxnSp>
      </p:grpSp>
      <p:grpSp>
        <p:nvGrpSpPr>
          <p:cNvPr id="4" name="Group 20"/>
          <p:cNvGrpSpPr>
            <a:grpSpLocks/>
          </p:cNvGrpSpPr>
          <p:nvPr/>
        </p:nvGrpSpPr>
        <p:grpSpPr bwMode="auto">
          <a:xfrm>
            <a:off x="1858963" y="2071688"/>
            <a:ext cx="1558925" cy="898525"/>
            <a:chOff x="1171" y="1305"/>
            <a:chExt cx="982" cy="566"/>
          </a:xfrm>
        </p:grpSpPr>
        <p:sp>
          <p:nvSpPr>
            <p:cNvPr id="32777" name="AutoShape 21"/>
            <p:cNvSpPr>
              <a:spLocks noChangeArrowheads="1"/>
            </p:cNvSpPr>
            <p:nvPr/>
          </p:nvSpPr>
          <p:spPr bwMode="auto">
            <a:xfrm>
              <a:off x="1171" y="1305"/>
              <a:ext cx="982" cy="242"/>
            </a:xfrm>
            <a:prstGeom prst="roundRect">
              <a:avLst>
                <a:gd name="adj" fmla="val 333"/>
              </a:avLst>
            </a:prstGeom>
            <a:solidFill>
              <a:srgbClr val="009900"/>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a:solidFill>
                    <a:srgbClr val="FFFFFF"/>
                  </a:solidFill>
                </a:rPr>
                <a:t> WSDL Import</a:t>
              </a:r>
            </a:p>
          </p:txBody>
        </p:sp>
        <p:cxnSp>
          <p:nvCxnSpPr>
            <p:cNvPr id="32778" name="AutoShape 22"/>
            <p:cNvCxnSpPr>
              <a:cxnSpLocks noChangeShapeType="1"/>
              <a:stCxn id="32777" idx="2"/>
            </p:cNvCxnSpPr>
            <p:nvPr/>
          </p:nvCxnSpPr>
          <p:spPr bwMode="auto">
            <a:xfrm flipH="1">
              <a:off x="1661" y="1546"/>
              <a:ext cx="1" cy="325"/>
            </a:xfrm>
            <a:prstGeom prst="straightConnector1">
              <a:avLst/>
            </a:prstGeom>
            <a:noFill/>
            <a:ln w="9525">
              <a:solidFill>
                <a:schemeClr val="tx1"/>
              </a:solidFill>
              <a:round/>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de-DE" smtClean="0"/>
              <a:t>Summary</a:t>
            </a:r>
            <a:endParaRPr lang="en-US" smtClean="0"/>
          </a:p>
        </p:txBody>
      </p:sp>
      <p:sp>
        <p:nvSpPr>
          <p:cNvPr id="185347" name="Rectangle 3"/>
          <p:cNvSpPr>
            <a:spLocks noGrp="1" noChangeArrowheads="1"/>
          </p:cNvSpPr>
          <p:nvPr>
            <p:ph type="body" idx="1"/>
          </p:nvPr>
        </p:nvSpPr>
        <p:spPr>
          <a:xfrm>
            <a:off x="750888" y="1582738"/>
            <a:ext cx="8205787" cy="4916487"/>
          </a:xfrm>
        </p:spPr>
        <p:txBody>
          <a:bodyPr/>
          <a:lstStyle/>
          <a:p>
            <a:pPr eaLnBrk="1" hangingPunct="1"/>
            <a:r>
              <a:rPr lang="en-US" smtClean="0"/>
              <a:t>TTsuite-WSDL/SOAP offers zero-coding features </a:t>
            </a:r>
            <a:br>
              <a:rPr lang="en-US" smtClean="0"/>
            </a:br>
            <a:r>
              <a:rPr lang="en-US" smtClean="0"/>
              <a:t>for test execution</a:t>
            </a:r>
          </a:p>
          <a:p>
            <a:pPr eaLnBrk="1" hangingPunct="1"/>
            <a:r>
              <a:rPr lang="en-US" smtClean="0"/>
              <a:t>Plug-in concept enables free combination of WSDL/SOAP support in different contexts</a:t>
            </a:r>
          </a:p>
          <a:p>
            <a:pPr eaLnBrk="1" hangingPunct="1"/>
            <a:r>
              <a:rPr lang="en-US" smtClean="0"/>
              <a:t>Leverages TTCN-3 towards API testing support</a:t>
            </a:r>
          </a:p>
          <a:p>
            <a:pPr eaLnBrk="1" hangingPunct="1"/>
            <a:r>
              <a:rPr lang="en-US" smtClean="0"/>
              <a:t>Challenges</a:t>
            </a:r>
          </a:p>
          <a:p>
            <a:pPr lvl="1" eaLnBrk="1" hangingPunct="1"/>
            <a:r>
              <a:rPr lang="en-US" smtClean="0"/>
              <a:t>Heterogeneous technologies, platforms and tools</a:t>
            </a:r>
          </a:p>
          <a:p>
            <a:pPr lvl="1" eaLnBrk="1" hangingPunct="1"/>
            <a:r>
              <a:rPr lang="en-US" smtClean="0"/>
              <a:t>Rapid change/extension of features and capabilities</a:t>
            </a:r>
          </a:p>
          <a:p>
            <a:pPr lvl="1" eaLnBrk="1" hangingPunct="1"/>
            <a:r>
              <a:rPr lang="en-US" smtClean="0"/>
              <a:t>Test integration and automation</a:t>
            </a:r>
          </a:p>
          <a:p>
            <a:pPr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53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53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534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5347">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5347">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53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p:txBody>
          <a:bodyPr/>
          <a:lstStyle/>
          <a:p>
            <a:pPr eaLnBrk="1" hangingPunct="1"/>
            <a:r>
              <a:rPr lang="en-US" sz="3000" smtClean="0"/>
              <a:t>Testing Web Services with TTworkbench</a:t>
            </a:r>
          </a:p>
        </p:txBody>
      </p:sp>
      <p:sp>
        <p:nvSpPr>
          <p:cNvPr id="34819" name="Rectangle 3"/>
          <p:cNvSpPr>
            <a:spLocks noGrp="1" noChangeArrowheads="1"/>
          </p:cNvSpPr>
          <p:nvPr>
            <p:ph type="subTitle" idx="1"/>
          </p:nvPr>
        </p:nvSpPr>
        <p:spPr>
          <a:xfrm>
            <a:off x="1377950" y="4960938"/>
            <a:ext cx="7766050" cy="554037"/>
          </a:xfrm>
        </p:spPr>
        <p:txBody>
          <a:bodyPr/>
          <a:lstStyle/>
          <a:p>
            <a:pPr eaLnBrk="1" hangingPunct="1"/>
            <a:r>
              <a:rPr lang="en-US" sz="2000" smtClean="0"/>
              <a:t>- TTCN-3 for WSDL/SOAP</a:t>
            </a:r>
          </a:p>
          <a:p>
            <a:pPr eaLnBrk="1" hangingPunct="1"/>
            <a:r>
              <a:rPr lang="en-US" sz="2000" smtClean="0"/>
              <a:t>- TTplugin concept </a:t>
            </a:r>
          </a:p>
          <a:p>
            <a:pPr eaLnBrk="1" hangingPunct="1"/>
            <a:r>
              <a:rPr lang="en-US" sz="2000" smtClean="0">
                <a:solidFill>
                  <a:schemeClr val="tx1"/>
                </a:solidFill>
              </a:rPr>
              <a:t>- WSDL demo</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liennummernplatzhalter 3"/>
          <p:cNvSpPr>
            <a:spLocks noGrp="1"/>
          </p:cNvSpPr>
          <p:nvPr>
            <p:ph type="sldNum" sz="quarter" idx="10"/>
          </p:nvPr>
        </p:nvSpPr>
        <p:spPr>
          <a:noFill/>
        </p:spPr>
        <p:txBody>
          <a:bodyPr/>
          <a:lstStyle/>
          <a:p>
            <a:fld id="{A22276D2-CEBA-49BB-A270-0E757F33F112}" type="slidenum">
              <a:rPr lang="de-DE" smtClean="0"/>
              <a:pPr/>
              <a:t>33</a:t>
            </a:fld>
            <a:endParaRPr lang="de-DE" smtClean="0"/>
          </a:p>
        </p:txBody>
      </p:sp>
      <p:sp>
        <p:nvSpPr>
          <p:cNvPr id="35843" name="Rectangle 2"/>
          <p:cNvSpPr>
            <a:spLocks noGrp="1" noChangeArrowheads="1"/>
          </p:cNvSpPr>
          <p:nvPr>
            <p:ph type="title"/>
          </p:nvPr>
        </p:nvSpPr>
        <p:spPr/>
        <p:txBody>
          <a:bodyPr/>
          <a:lstStyle/>
          <a:p>
            <a:pPr eaLnBrk="1" hangingPunct="1"/>
            <a:r>
              <a:rPr lang="en-US" smtClean="0"/>
              <a:t>TTplugin WSDL demo (1)</a:t>
            </a:r>
          </a:p>
        </p:txBody>
      </p:sp>
      <p:sp>
        <p:nvSpPr>
          <p:cNvPr id="35844" name="Rectangle 3"/>
          <p:cNvSpPr>
            <a:spLocks noGrp="1" noChangeArrowheads="1"/>
          </p:cNvSpPr>
          <p:nvPr>
            <p:ph type="body" idx="1"/>
          </p:nvPr>
        </p:nvSpPr>
        <p:spPr/>
        <p:txBody>
          <a:bodyPr/>
          <a:lstStyle/>
          <a:p>
            <a:pPr eaLnBrk="1" hangingPunct="1"/>
            <a:r>
              <a:rPr lang="en-US" dirty="0" smtClean="0"/>
              <a:t>Introduction of the SUT </a:t>
            </a:r>
          </a:p>
          <a:p>
            <a:pPr lvl="1" eaLnBrk="1" hangingPunct="1"/>
            <a:r>
              <a:rPr lang="en-US" dirty="0" smtClean="0"/>
              <a:t>“Location WS”</a:t>
            </a:r>
          </a:p>
          <a:p>
            <a:pPr eaLnBrk="1" hangingPunct="1"/>
            <a:r>
              <a:rPr lang="en-US" dirty="0" smtClean="0"/>
              <a:t>Direct use of the WSDL specification</a:t>
            </a:r>
          </a:p>
          <a:p>
            <a:pPr lvl="1" eaLnBrk="1" hangingPunct="1"/>
            <a:r>
              <a:rPr lang="en-US" dirty="0" smtClean="0"/>
              <a:t>import from </a:t>
            </a:r>
            <a:r>
              <a:rPr lang="en-US" dirty="0" err="1" smtClean="0">
                <a:solidFill>
                  <a:schemeClr val="tx1"/>
                </a:solidFill>
              </a:rPr>
              <a:t>PlaceFindSample</a:t>
            </a:r>
            <a:r>
              <a:rPr lang="en-US" dirty="0" smtClean="0"/>
              <a:t> language “WSDL” all;</a:t>
            </a:r>
          </a:p>
          <a:p>
            <a:pPr eaLnBrk="1" hangingPunct="1"/>
            <a:r>
              <a:rPr lang="en-US" dirty="0" err="1" smtClean="0"/>
              <a:t>TTplugin</a:t>
            </a:r>
            <a:r>
              <a:rPr lang="en-US" dirty="0" smtClean="0"/>
              <a:t> supports SOAP 1.1/1.2, option for SSL</a:t>
            </a:r>
          </a:p>
          <a:p>
            <a:pPr eaLnBrk="1" hangingPunct="1"/>
            <a:r>
              <a:rPr lang="en-US" dirty="0" smtClean="0"/>
              <a:t>Demo scenarios (</a:t>
            </a:r>
            <a:r>
              <a:rPr lang="en-US" dirty="0" err="1" smtClean="0"/>
              <a:t>SelfTest</a:t>
            </a:r>
            <a:r>
              <a:rPr lang="en-US" dirty="0" smtClean="0"/>
              <a:t> module only)</a:t>
            </a:r>
          </a:p>
          <a:p>
            <a:pPr lvl="1" eaLnBrk="1" hangingPunct="1"/>
            <a:r>
              <a:rPr lang="en-US" dirty="0" smtClean="0"/>
              <a:t>T1: </a:t>
            </a:r>
            <a:r>
              <a:rPr lang="en-US" dirty="0" err="1" smtClean="0"/>
              <a:t>GetVersion</a:t>
            </a:r>
            <a:r>
              <a:rPr lang="en-US" dirty="0" smtClean="0"/>
              <a:t>() – retrieve WS version</a:t>
            </a:r>
          </a:p>
          <a:p>
            <a:pPr lvl="1" eaLnBrk="1" hangingPunct="1"/>
            <a:r>
              <a:rPr lang="en-US" dirty="0" smtClean="0"/>
              <a:t>T2: </a:t>
            </a:r>
            <a:r>
              <a:rPr lang="en-US" dirty="0" err="1" smtClean="0"/>
              <a:t>FindPlace</a:t>
            </a:r>
            <a:r>
              <a:rPr lang="en-US" dirty="0" smtClean="0"/>
              <a:t>(</a:t>
            </a:r>
            <a:r>
              <a:rPr lang="en-US" dirty="0" err="1" smtClean="0"/>
              <a:t>placeName</a:t>
            </a:r>
            <a:r>
              <a:rPr lang="en-US" dirty="0" smtClean="0"/>
              <a:t>, options) – use services</a:t>
            </a:r>
          </a:p>
          <a:p>
            <a:pPr eaLnBrk="1" hangingPunct="1"/>
            <a:r>
              <a:rPr lang="en-US" dirty="0" smtClean="0"/>
              <a:t>Generation Adapter/Codec for WSDL modules</a:t>
            </a:r>
          </a:p>
          <a:p>
            <a:pPr lvl="1" eaLnBrk="1" hangingPunct="1"/>
            <a:r>
              <a:rPr lang="en-US" dirty="0" smtClean="0"/>
              <a:t>output to TT3build folder</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nummernplatzhalter 3"/>
          <p:cNvSpPr>
            <a:spLocks noGrp="1"/>
          </p:cNvSpPr>
          <p:nvPr>
            <p:ph type="sldNum" sz="quarter" idx="10"/>
          </p:nvPr>
        </p:nvSpPr>
        <p:spPr>
          <a:noFill/>
        </p:spPr>
        <p:txBody>
          <a:bodyPr/>
          <a:lstStyle/>
          <a:p>
            <a:fld id="{2E46212B-93EA-4D0F-91FF-85146611A002}" type="slidenum">
              <a:rPr lang="de-DE" smtClean="0"/>
              <a:pPr/>
              <a:t>34</a:t>
            </a:fld>
            <a:endParaRPr lang="de-DE" smtClean="0"/>
          </a:p>
        </p:txBody>
      </p:sp>
      <p:sp>
        <p:nvSpPr>
          <p:cNvPr id="36867" name="Rectangle 2"/>
          <p:cNvSpPr>
            <a:spLocks noGrp="1" noChangeArrowheads="1"/>
          </p:cNvSpPr>
          <p:nvPr>
            <p:ph type="title"/>
          </p:nvPr>
        </p:nvSpPr>
        <p:spPr/>
        <p:txBody>
          <a:bodyPr/>
          <a:lstStyle/>
          <a:p>
            <a:pPr eaLnBrk="1" hangingPunct="1"/>
            <a:r>
              <a:rPr lang="en-US" smtClean="0"/>
              <a:t>TTplugin WSDL demo (2)</a:t>
            </a:r>
          </a:p>
        </p:txBody>
      </p:sp>
      <p:sp>
        <p:nvSpPr>
          <p:cNvPr id="36868" name="Rectangle 3"/>
          <p:cNvSpPr>
            <a:spLocks noGrp="1" noChangeArrowheads="1"/>
          </p:cNvSpPr>
          <p:nvPr>
            <p:ph type="body" idx="1"/>
          </p:nvPr>
        </p:nvSpPr>
        <p:spPr/>
        <p:txBody>
          <a:bodyPr/>
          <a:lstStyle/>
          <a:p>
            <a:pPr eaLnBrk="1" hangingPunct="1"/>
            <a:r>
              <a:rPr lang="en-US" smtClean="0"/>
              <a:t>Setup of TestAdapter (TTman)</a:t>
            </a:r>
          </a:p>
          <a:p>
            <a:pPr eaLnBrk="1" hangingPunct="1"/>
            <a:r>
              <a:rPr lang="en-US" smtClean="0"/>
              <a:t>References to TTCN-3 module parameters: </a:t>
            </a:r>
          </a:p>
          <a:p>
            <a:pPr eaLnBrk="1" hangingPunct="1"/>
            <a:endParaRPr lang="en-US" smtClean="0"/>
          </a:p>
        </p:txBody>
      </p:sp>
      <p:pic>
        <p:nvPicPr>
          <p:cNvPr id="36869" name="Picture 2" descr="D:\axr\ttcn3_training\dec2009\PPT_Slides\Tag4_WebServices\TTwb_ttman_test_adapter_dialog_parameters_configuration.png"/>
          <p:cNvPicPr>
            <a:picLocks noChangeAspect="1" noChangeArrowheads="1"/>
          </p:cNvPicPr>
          <p:nvPr/>
        </p:nvPicPr>
        <p:blipFill>
          <a:blip r:embed="rId2" cstate="print"/>
          <a:srcRect/>
          <a:stretch>
            <a:fillRect/>
          </a:stretch>
        </p:blipFill>
        <p:spPr bwMode="auto">
          <a:xfrm>
            <a:off x="1793875" y="2692400"/>
            <a:ext cx="4325938" cy="3551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428625" y="3643313"/>
            <a:ext cx="8358188" cy="2071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7891" name="Foliennummernplatzhalter 3"/>
          <p:cNvSpPr>
            <a:spLocks noGrp="1"/>
          </p:cNvSpPr>
          <p:nvPr>
            <p:ph type="sldNum" sz="quarter" idx="10"/>
          </p:nvPr>
        </p:nvSpPr>
        <p:spPr>
          <a:noFill/>
        </p:spPr>
        <p:txBody>
          <a:bodyPr/>
          <a:lstStyle/>
          <a:p>
            <a:fld id="{55FE0B12-63F4-41A4-9480-BE32FF863CFB}" type="slidenum">
              <a:rPr lang="de-DE" smtClean="0"/>
              <a:pPr/>
              <a:t>35</a:t>
            </a:fld>
            <a:endParaRPr lang="de-DE" smtClean="0"/>
          </a:p>
        </p:txBody>
      </p:sp>
      <p:sp>
        <p:nvSpPr>
          <p:cNvPr id="37892" name="Rectangle 2"/>
          <p:cNvSpPr>
            <a:spLocks noGrp="1" noChangeArrowheads="1"/>
          </p:cNvSpPr>
          <p:nvPr>
            <p:ph type="title"/>
          </p:nvPr>
        </p:nvSpPr>
        <p:spPr/>
        <p:txBody>
          <a:bodyPr/>
          <a:lstStyle/>
          <a:p>
            <a:pPr eaLnBrk="1" hangingPunct="1"/>
            <a:r>
              <a:rPr lang="en-US" smtClean="0"/>
              <a:t>Test configuration (real SUT)</a:t>
            </a:r>
          </a:p>
        </p:txBody>
      </p:sp>
      <p:sp>
        <p:nvSpPr>
          <p:cNvPr id="37893" name="Rectangle 3"/>
          <p:cNvSpPr>
            <a:spLocks noGrp="1" noChangeArrowheads="1"/>
          </p:cNvSpPr>
          <p:nvPr>
            <p:ph type="body" idx="1"/>
          </p:nvPr>
        </p:nvSpPr>
        <p:spPr/>
        <p:txBody>
          <a:bodyPr/>
          <a:lstStyle/>
          <a:p>
            <a:pPr eaLnBrk="1" hangingPunct="1"/>
            <a:r>
              <a:rPr lang="en-US" i="1" smtClean="0"/>
              <a:t>PlaceFinderTest </a:t>
            </a:r>
            <a:r>
              <a:rPr lang="en-US" smtClean="0"/>
              <a:t>configuration (with internet access)</a:t>
            </a:r>
          </a:p>
          <a:p>
            <a:pPr eaLnBrk="1" hangingPunct="1"/>
            <a:r>
              <a:rPr lang="en-US" smtClean="0"/>
              <a:t>One TTCN-3 components</a:t>
            </a:r>
          </a:p>
          <a:p>
            <a:pPr lvl="1" eaLnBrk="1" hangingPunct="1"/>
            <a:r>
              <a:rPr lang="en-US" smtClean="0"/>
              <a:t>Test system needs one TTCN-3 test component</a:t>
            </a:r>
          </a:p>
          <a:p>
            <a:pPr lvl="1" eaLnBrk="1" hangingPunct="1"/>
            <a:r>
              <a:rPr lang="en-US" smtClean="0"/>
              <a:t>Real SUT</a:t>
            </a:r>
          </a:p>
          <a:p>
            <a:pPr lvl="1" eaLnBrk="1" hangingPunct="1"/>
            <a:r>
              <a:rPr lang="en-US" smtClean="0"/>
              <a:t>Communication involves the generated System Adapter</a:t>
            </a:r>
          </a:p>
        </p:txBody>
      </p:sp>
      <p:sp>
        <p:nvSpPr>
          <p:cNvPr id="37894" name="Rectangle 49"/>
          <p:cNvSpPr>
            <a:spLocks noChangeArrowheads="1"/>
          </p:cNvSpPr>
          <p:nvPr/>
        </p:nvSpPr>
        <p:spPr bwMode="auto">
          <a:xfrm>
            <a:off x="1000125" y="4679950"/>
            <a:ext cx="7143750" cy="325438"/>
          </a:xfrm>
          <a:prstGeom prst="rect">
            <a:avLst/>
          </a:prstGeom>
          <a:gradFill rotWithShape="1">
            <a:gsLst>
              <a:gs pos="0">
                <a:srgbClr val="C13567"/>
              </a:gs>
              <a:gs pos="100000">
                <a:srgbClr val="C13567"/>
              </a:gs>
            </a:gsLst>
            <a:lin ang="5400000" scaled="1"/>
          </a:gradFill>
          <a:ln w="12700">
            <a:noFill/>
            <a:miter lim="800000"/>
            <a:headEnd type="none" w="sm" len="sm"/>
            <a:tailEnd type="none" w="sm" len="sm"/>
          </a:ln>
        </p:spPr>
        <p:txBody>
          <a:bodyPr wrap="none" anchor="ctr"/>
          <a:lstStyle/>
          <a:p>
            <a:pPr algn="ctr"/>
            <a:r>
              <a:rPr lang="en-US">
                <a:solidFill>
                  <a:schemeClr val="bg1"/>
                </a:solidFill>
                <a:cs typeface="Arial" charset="0"/>
              </a:rPr>
              <a:t>TTCN-3 Runtime Interface (TRI)</a:t>
            </a:r>
          </a:p>
        </p:txBody>
      </p:sp>
      <p:sp>
        <p:nvSpPr>
          <p:cNvPr id="37895" name="AutoShape 67"/>
          <p:cNvSpPr>
            <a:spLocks noChangeArrowheads="1"/>
          </p:cNvSpPr>
          <p:nvPr/>
        </p:nvSpPr>
        <p:spPr bwMode="auto">
          <a:xfrm>
            <a:off x="4148138" y="5715000"/>
            <a:ext cx="325437" cy="285750"/>
          </a:xfrm>
          <a:prstGeom prst="upDownArrow">
            <a:avLst>
              <a:gd name="adj1" fmla="val 50000"/>
              <a:gd name="adj2" fmla="val 25903"/>
            </a:avLst>
          </a:prstGeom>
          <a:solidFill>
            <a:srgbClr val="D1D1D1"/>
          </a:solidFill>
          <a:ln w="12700">
            <a:solidFill>
              <a:schemeClr val="tx1"/>
            </a:solidFill>
            <a:miter lim="800000"/>
            <a:headEnd type="none" w="sm" len="sm"/>
            <a:tailEnd type="none" w="sm" len="sm"/>
          </a:ln>
        </p:spPr>
        <p:txBody>
          <a:bodyPr vert="eaVert" wrap="none" anchor="ctr"/>
          <a:lstStyle/>
          <a:p>
            <a:endParaRPr lang="de-DE"/>
          </a:p>
        </p:txBody>
      </p:sp>
      <p:sp>
        <p:nvSpPr>
          <p:cNvPr id="37896" name="AutoShape 73"/>
          <p:cNvSpPr>
            <a:spLocks noChangeArrowheads="1"/>
          </p:cNvSpPr>
          <p:nvPr/>
        </p:nvSpPr>
        <p:spPr bwMode="auto">
          <a:xfrm>
            <a:off x="4143375" y="5018088"/>
            <a:ext cx="325438" cy="268287"/>
          </a:xfrm>
          <a:prstGeom prst="upDownArrow">
            <a:avLst>
              <a:gd name="adj1" fmla="val 50000"/>
              <a:gd name="adj2" fmla="val 28810"/>
            </a:avLst>
          </a:prstGeom>
          <a:solidFill>
            <a:srgbClr val="D1D1D1"/>
          </a:solidFill>
          <a:ln w="12700">
            <a:solidFill>
              <a:schemeClr val="tx1"/>
            </a:solidFill>
            <a:miter lim="800000"/>
            <a:headEnd type="none" w="sm" len="sm"/>
            <a:tailEnd type="none" w="sm" len="sm"/>
          </a:ln>
        </p:spPr>
        <p:txBody>
          <a:bodyPr vert="eaVert" wrap="none" anchor="ctr"/>
          <a:lstStyle/>
          <a:p>
            <a:endParaRPr lang="de-DE"/>
          </a:p>
        </p:txBody>
      </p:sp>
      <p:sp>
        <p:nvSpPr>
          <p:cNvPr id="37897" name="Line 74"/>
          <p:cNvSpPr>
            <a:spLocks noChangeShapeType="1"/>
          </p:cNvSpPr>
          <p:nvPr/>
        </p:nvSpPr>
        <p:spPr bwMode="auto">
          <a:xfrm>
            <a:off x="2554288" y="5535613"/>
            <a:ext cx="0" cy="173037"/>
          </a:xfrm>
          <a:prstGeom prst="line">
            <a:avLst/>
          </a:prstGeom>
          <a:noFill/>
          <a:ln w="38100">
            <a:solidFill>
              <a:schemeClr val="bg1"/>
            </a:solidFill>
            <a:prstDash val="sysDot"/>
            <a:round/>
            <a:headEnd/>
            <a:tailEnd/>
          </a:ln>
        </p:spPr>
        <p:txBody>
          <a:bodyPr/>
          <a:lstStyle/>
          <a:p>
            <a:endParaRPr lang="de-DE"/>
          </a:p>
        </p:txBody>
      </p:sp>
      <p:sp>
        <p:nvSpPr>
          <p:cNvPr id="37898" name="Line 75"/>
          <p:cNvSpPr>
            <a:spLocks noChangeShapeType="1"/>
          </p:cNvSpPr>
          <p:nvPr/>
        </p:nvSpPr>
        <p:spPr bwMode="auto">
          <a:xfrm>
            <a:off x="2554288" y="5708650"/>
            <a:ext cx="3233737" cy="0"/>
          </a:xfrm>
          <a:prstGeom prst="line">
            <a:avLst/>
          </a:prstGeom>
          <a:noFill/>
          <a:ln w="38100">
            <a:solidFill>
              <a:schemeClr val="bg1"/>
            </a:solidFill>
            <a:prstDash val="sysDot"/>
            <a:round/>
            <a:headEnd/>
            <a:tailEnd/>
          </a:ln>
        </p:spPr>
        <p:txBody>
          <a:bodyPr/>
          <a:lstStyle/>
          <a:p>
            <a:endParaRPr lang="de-DE"/>
          </a:p>
        </p:txBody>
      </p:sp>
      <p:sp>
        <p:nvSpPr>
          <p:cNvPr id="37899" name="Line 76"/>
          <p:cNvSpPr>
            <a:spLocks noChangeShapeType="1"/>
          </p:cNvSpPr>
          <p:nvPr/>
        </p:nvSpPr>
        <p:spPr bwMode="auto">
          <a:xfrm>
            <a:off x="5780088" y="5535613"/>
            <a:ext cx="0" cy="173037"/>
          </a:xfrm>
          <a:prstGeom prst="line">
            <a:avLst/>
          </a:prstGeom>
          <a:noFill/>
          <a:ln w="38100">
            <a:solidFill>
              <a:schemeClr val="bg1"/>
            </a:solidFill>
            <a:prstDash val="sysDot"/>
            <a:round/>
            <a:headEnd/>
            <a:tailEnd/>
          </a:ln>
        </p:spPr>
        <p:txBody>
          <a:bodyPr/>
          <a:lstStyle/>
          <a:p>
            <a:endParaRPr lang="de-DE"/>
          </a:p>
        </p:txBody>
      </p:sp>
      <p:sp>
        <p:nvSpPr>
          <p:cNvPr id="37900" name="Rectangle 4"/>
          <p:cNvSpPr>
            <a:spLocks noChangeArrowheads="1"/>
          </p:cNvSpPr>
          <p:nvPr/>
        </p:nvSpPr>
        <p:spPr bwMode="auto">
          <a:xfrm>
            <a:off x="3429000" y="3786188"/>
            <a:ext cx="1925638" cy="855662"/>
          </a:xfrm>
          <a:prstGeom prst="rect">
            <a:avLst/>
          </a:prstGeom>
          <a:solidFill>
            <a:srgbClr val="D1D1D1"/>
          </a:solidFill>
          <a:ln w="12700">
            <a:solidFill>
              <a:schemeClr val="tx1"/>
            </a:solidFill>
            <a:miter lim="800000"/>
            <a:headEnd type="none" w="sm" len="sm"/>
            <a:tailEnd type="none" w="sm" len="sm"/>
          </a:ln>
        </p:spPr>
        <p:txBody>
          <a:bodyPr wrap="none" anchor="ctr"/>
          <a:lstStyle/>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2400" b="1">
              <a:latin typeface="Frutiger 55 Roman" pitchFamily="34" charset="0"/>
              <a:cs typeface="Arial" charset="0"/>
            </a:endParaRPr>
          </a:p>
          <a:p>
            <a:pPr>
              <a:lnSpc>
                <a:spcPct val="60000"/>
              </a:lnSpc>
            </a:pPr>
            <a:endParaRPr lang="en-US" b="1">
              <a:cs typeface="Arial" charset="0"/>
            </a:endParaRPr>
          </a:p>
          <a:p>
            <a:pPr>
              <a:lnSpc>
                <a:spcPct val="60000"/>
              </a:lnSpc>
            </a:pPr>
            <a:r>
              <a:rPr lang="en-US" b="1">
                <a:cs typeface="Arial" charset="0"/>
              </a:rPr>
              <a:t>Client</a:t>
            </a:r>
          </a:p>
          <a:p>
            <a:r>
              <a:rPr lang="en-US">
                <a:cs typeface="Arial" charset="0"/>
              </a:rPr>
              <a:t>Component</a:t>
            </a: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p:txBody>
      </p:sp>
      <p:sp>
        <p:nvSpPr>
          <p:cNvPr id="37901" name="AutoShape 6"/>
          <p:cNvSpPr>
            <a:spLocks noChangeArrowheads="1"/>
          </p:cNvSpPr>
          <p:nvPr/>
        </p:nvSpPr>
        <p:spPr bwMode="auto">
          <a:xfrm>
            <a:off x="2214563" y="5286375"/>
            <a:ext cx="4143375" cy="428625"/>
          </a:xfrm>
          <a:prstGeom prst="roundRect">
            <a:avLst>
              <a:gd name="adj" fmla="val 370"/>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b="1">
                <a:solidFill>
                  <a:srgbClr val="FFFFFF"/>
                </a:solidFill>
              </a:rPr>
              <a:t>System Adaptor</a:t>
            </a:r>
          </a:p>
        </p:txBody>
      </p:sp>
      <p:sp>
        <p:nvSpPr>
          <p:cNvPr id="37902" name="Rectangle 23"/>
          <p:cNvSpPr>
            <a:spLocks noChangeArrowheads="1"/>
          </p:cNvSpPr>
          <p:nvPr/>
        </p:nvSpPr>
        <p:spPr bwMode="auto">
          <a:xfrm>
            <a:off x="1571625" y="6000750"/>
            <a:ext cx="5330825" cy="409575"/>
          </a:xfrm>
          <a:prstGeom prst="rect">
            <a:avLst/>
          </a:prstGeom>
          <a:solidFill>
            <a:schemeClr val="tx1"/>
          </a:solidFill>
          <a:ln w="9525">
            <a:noFill/>
            <a:miter lim="800000"/>
            <a:headEnd/>
            <a:tailEnd/>
          </a:ln>
        </p:spPr>
        <p:txBody>
          <a:bodyPr wrap="none" anchor="ctr"/>
          <a:lstStyle/>
          <a:p>
            <a:pPr algn="ctr"/>
            <a:r>
              <a:rPr lang="de-DE" sz="1400" b="1">
                <a:solidFill>
                  <a:schemeClr val="bg1"/>
                </a:solidFill>
              </a:rPr>
              <a:t>System Under Test (SUT)</a:t>
            </a:r>
          </a:p>
        </p:txBody>
      </p:sp>
      <p:sp>
        <p:nvSpPr>
          <p:cNvPr id="37903" name="Textfeld 18"/>
          <p:cNvSpPr txBox="1">
            <a:spLocks noChangeArrowheads="1"/>
          </p:cNvSpPr>
          <p:nvPr/>
        </p:nvSpPr>
        <p:spPr bwMode="auto">
          <a:xfrm>
            <a:off x="7286625" y="3714750"/>
            <a:ext cx="1441450" cy="369888"/>
          </a:xfrm>
          <a:prstGeom prst="rect">
            <a:avLst/>
          </a:prstGeom>
          <a:noFill/>
          <a:ln w="9525">
            <a:noFill/>
            <a:miter lim="800000"/>
            <a:headEnd/>
            <a:tailEnd/>
          </a:ln>
        </p:spPr>
        <p:txBody>
          <a:bodyPr wrap="none">
            <a:spAutoFit/>
          </a:bodyPr>
          <a:lstStyle/>
          <a:p>
            <a:r>
              <a:rPr lang="de-DE"/>
              <a:t>Test System</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p:cNvSpPr/>
          <p:nvPr/>
        </p:nvSpPr>
        <p:spPr>
          <a:xfrm>
            <a:off x="428625" y="4143375"/>
            <a:ext cx="8358188" cy="2286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8915" name="Foliennummernplatzhalter 3"/>
          <p:cNvSpPr>
            <a:spLocks noGrp="1"/>
          </p:cNvSpPr>
          <p:nvPr>
            <p:ph type="sldNum" sz="quarter" idx="10"/>
          </p:nvPr>
        </p:nvSpPr>
        <p:spPr>
          <a:noFill/>
        </p:spPr>
        <p:txBody>
          <a:bodyPr/>
          <a:lstStyle/>
          <a:p>
            <a:fld id="{635FB5B1-D1D9-464F-90DA-3C2801BC1BBE}" type="slidenum">
              <a:rPr lang="de-DE" smtClean="0"/>
              <a:pPr/>
              <a:t>36</a:t>
            </a:fld>
            <a:endParaRPr lang="de-DE" smtClean="0"/>
          </a:p>
        </p:txBody>
      </p:sp>
      <p:sp>
        <p:nvSpPr>
          <p:cNvPr id="38916" name="Rectangle 2"/>
          <p:cNvSpPr>
            <a:spLocks noGrp="1" noChangeArrowheads="1"/>
          </p:cNvSpPr>
          <p:nvPr>
            <p:ph type="title"/>
          </p:nvPr>
        </p:nvSpPr>
        <p:spPr/>
        <p:txBody>
          <a:bodyPr/>
          <a:lstStyle/>
          <a:p>
            <a:pPr eaLnBrk="1" hangingPunct="1"/>
            <a:r>
              <a:rPr lang="en-US" smtClean="0"/>
              <a:t>Test configuration</a:t>
            </a:r>
          </a:p>
        </p:txBody>
      </p:sp>
      <p:sp>
        <p:nvSpPr>
          <p:cNvPr id="38917" name="Rectangle 3"/>
          <p:cNvSpPr>
            <a:spLocks noGrp="1" noChangeArrowheads="1"/>
          </p:cNvSpPr>
          <p:nvPr>
            <p:ph type="body" idx="1"/>
          </p:nvPr>
        </p:nvSpPr>
        <p:spPr/>
        <p:txBody>
          <a:bodyPr/>
          <a:lstStyle/>
          <a:p>
            <a:pPr eaLnBrk="1" hangingPunct="1"/>
            <a:r>
              <a:rPr lang="en-US" i="1" smtClean="0"/>
              <a:t>SelfTest</a:t>
            </a:r>
            <a:r>
              <a:rPr lang="en-US" smtClean="0"/>
              <a:t> configuration (w/o internet access)</a:t>
            </a:r>
          </a:p>
          <a:p>
            <a:pPr eaLnBrk="1" hangingPunct="1"/>
            <a:r>
              <a:rPr lang="en-US" smtClean="0"/>
              <a:t>Two TTCN-3 components</a:t>
            </a:r>
          </a:p>
          <a:p>
            <a:pPr lvl="1" eaLnBrk="1" hangingPunct="1"/>
            <a:r>
              <a:rPr lang="en-US" smtClean="0"/>
              <a:t>Test system needs one TTCN-3 test component</a:t>
            </a:r>
          </a:p>
          <a:p>
            <a:pPr lvl="1" eaLnBrk="1" hangingPunct="1"/>
            <a:r>
              <a:rPr lang="en-US" smtClean="0"/>
              <a:t>SUT simulated by another TTCN-3 test component</a:t>
            </a:r>
          </a:p>
          <a:p>
            <a:pPr lvl="1" eaLnBrk="1" hangingPunct="1"/>
            <a:r>
              <a:rPr lang="en-US" smtClean="0"/>
              <a:t>Test components are NOT connected</a:t>
            </a:r>
          </a:p>
          <a:p>
            <a:pPr lvl="1" eaLnBrk="1" hangingPunct="1"/>
            <a:r>
              <a:rPr lang="en-US" smtClean="0"/>
              <a:t>Communication involves the generated System Adapter</a:t>
            </a:r>
          </a:p>
        </p:txBody>
      </p:sp>
      <p:sp>
        <p:nvSpPr>
          <p:cNvPr id="38918" name="Rectangle 4"/>
          <p:cNvSpPr>
            <a:spLocks noChangeArrowheads="1"/>
          </p:cNvSpPr>
          <p:nvPr/>
        </p:nvSpPr>
        <p:spPr bwMode="auto">
          <a:xfrm>
            <a:off x="4457700" y="4214813"/>
            <a:ext cx="1925638" cy="855662"/>
          </a:xfrm>
          <a:prstGeom prst="rect">
            <a:avLst/>
          </a:prstGeom>
          <a:solidFill>
            <a:srgbClr val="D1D1D1"/>
          </a:solidFill>
          <a:ln w="12700">
            <a:solidFill>
              <a:schemeClr val="tx1"/>
            </a:solidFill>
            <a:miter lim="800000"/>
            <a:headEnd type="none" w="sm" len="sm"/>
            <a:tailEnd type="none" w="sm" len="sm"/>
          </a:ln>
        </p:spPr>
        <p:txBody>
          <a:bodyPr wrap="none" anchor="ctr"/>
          <a:lstStyle/>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400" b="1">
              <a:latin typeface="Frutiger 55 Roman" pitchFamily="34" charset="0"/>
              <a:cs typeface="Arial" charset="0"/>
            </a:endParaRPr>
          </a:p>
          <a:p>
            <a:pPr>
              <a:lnSpc>
                <a:spcPct val="60000"/>
              </a:lnSpc>
            </a:pPr>
            <a:endParaRPr lang="en-US" b="1">
              <a:cs typeface="Arial" charset="0"/>
            </a:endParaRPr>
          </a:p>
          <a:p>
            <a:pPr>
              <a:lnSpc>
                <a:spcPct val="60000"/>
              </a:lnSpc>
            </a:pPr>
            <a:endParaRPr lang="en-US" b="1">
              <a:cs typeface="Arial" charset="0"/>
            </a:endParaRPr>
          </a:p>
          <a:p>
            <a:pPr>
              <a:lnSpc>
                <a:spcPct val="60000"/>
              </a:lnSpc>
            </a:pPr>
            <a:r>
              <a:rPr lang="en-US" b="1">
                <a:cs typeface="Arial" charset="0"/>
              </a:rPr>
              <a:t>Server</a:t>
            </a:r>
          </a:p>
          <a:p>
            <a:r>
              <a:rPr lang="en-US">
                <a:cs typeface="Arial" charset="0"/>
              </a:rPr>
              <a:t>Component</a:t>
            </a: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p:txBody>
      </p:sp>
      <p:sp>
        <p:nvSpPr>
          <p:cNvPr id="38919" name="Rectangle 49"/>
          <p:cNvSpPr>
            <a:spLocks noChangeArrowheads="1"/>
          </p:cNvSpPr>
          <p:nvPr/>
        </p:nvSpPr>
        <p:spPr bwMode="auto">
          <a:xfrm>
            <a:off x="1000125" y="5108575"/>
            <a:ext cx="7143750" cy="325438"/>
          </a:xfrm>
          <a:prstGeom prst="rect">
            <a:avLst/>
          </a:prstGeom>
          <a:gradFill rotWithShape="1">
            <a:gsLst>
              <a:gs pos="0">
                <a:srgbClr val="C13567"/>
              </a:gs>
              <a:gs pos="100000">
                <a:srgbClr val="C13567"/>
              </a:gs>
            </a:gsLst>
            <a:lin ang="5400000" scaled="1"/>
          </a:gradFill>
          <a:ln w="12700">
            <a:noFill/>
            <a:miter lim="800000"/>
            <a:headEnd type="none" w="sm" len="sm"/>
            <a:tailEnd type="none" w="sm" len="sm"/>
          </a:ln>
        </p:spPr>
        <p:txBody>
          <a:bodyPr wrap="none" anchor="ctr"/>
          <a:lstStyle/>
          <a:p>
            <a:pPr algn="ctr"/>
            <a:r>
              <a:rPr lang="en-US">
                <a:solidFill>
                  <a:schemeClr val="bg1"/>
                </a:solidFill>
                <a:cs typeface="Arial" charset="0"/>
              </a:rPr>
              <a:t>TTCN-3 Runtime Interface (TRI)</a:t>
            </a:r>
          </a:p>
        </p:txBody>
      </p:sp>
      <p:sp>
        <p:nvSpPr>
          <p:cNvPr id="38920" name="AutoShape 67"/>
          <p:cNvSpPr>
            <a:spLocks noChangeArrowheads="1"/>
          </p:cNvSpPr>
          <p:nvPr/>
        </p:nvSpPr>
        <p:spPr bwMode="auto">
          <a:xfrm>
            <a:off x="5624513" y="5459413"/>
            <a:ext cx="325437" cy="388937"/>
          </a:xfrm>
          <a:prstGeom prst="upDownArrow">
            <a:avLst>
              <a:gd name="adj1" fmla="val 50000"/>
              <a:gd name="adj2" fmla="val 25928"/>
            </a:avLst>
          </a:prstGeom>
          <a:solidFill>
            <a:srgbClr val="D1D1D1"/>
          </a:solidFill>
          <a:ln w="12700">
            <a:solidFill>
              <a:schemeClr val="tx1"/>
            </a:solidFill>
            <a:miter lim="800000"/>
            <a:headEnd type="none" w="sm" len="sm"/>
            <a:tailEnd type="none" w="sm" len="sm"/>
          </a:ln>
        </p:spPr>
        <p:txBody>
          <a:bodyPr vert="eaVert" wrap="none" anchor="ctr"/>
          <a:lstStyle/>
          <a:p>
            <a:endParaRPr lang="de-DE"/>
          </a:p>
        </p:txBody>
      </p:sp>
      <p:sp>
        <p:nvSpPr>
          <p:cNvPr id="38921" name="AutoShape 73"/>
          <p:cNvSpPr>
            <a:spLocks noChangeArrowheads="1"/>
          </p:cNvSpPr>
          <p:nvPr/>
        </p:nvSpPr>
        <p:spPr bwMode="auto">
          <a:xfrm>
            <a:off x="2408238" y="5446713"/>
            <a:ext cx="325437" cy="431800"/>
          </a:xfrm>
          <a:prstGeom prst="upDownArrow">
            <a:avLst>
              <a:gd name="adj1" fmla="val 50000"/>
              <a:gd name="adj2" fmla="val 28785"/>
            </a:avLst>
          </a:prstGeom>
          <a:solidFill>
            <a:srgbClr val="D1D1D1"/>
          </a:solidFill>
          <a:ln w="12700">
            <a:solidFill>
              <a:schemeClr val="tx1"/>
            </a:solidFill>
            <a:miter lim="800000"/>
            <a:headEnd type="none" w="sm" len="sm"/>
            <a:tailEnd type="none" w="sm" len="sm"/>
          </a:ln>
        </p:spPr>
        <p:txBody>
          <a:bodyPr vert="eaVert" wrap="none" anchor="ctr"/>
          <a:lstStyle/>
          <a:p>
            <a:endParaRPr lang="de-DE"/>
          </a:p>
        </p:txBody>
      </p:sp>
      <p:sp>
        <p:nvSpPr>
          <p:cNvPr id="38922" name="Line 74"/>
          <p:cNvSpPr>
            <a:spLocks noChangeShapeType="1"/>
          </p:cNvSpPr>
          <p:nvPr/>
        </p:nvSpPr>
        <p:spPr bwMode="auto">
          <a:xfrm>
            <a:off x="2554288" y="5964238"/>
            <a:ext cx="0" cy="173037"/>
          </a:xfrm>
          <a:prstGeom prst="line">
            <a:avLst/>
          </a:prstGeom>
          <a:noFill/>
          <a:ln w="38100">
            <a:solidFill>
              <a:schemeClr val="bg1"/>
            </a:solidFill>
            <a:prstDash val="sysDot"/>
            <a:round/>
            <a:headEnd/>
            <a:tailEnd/>
          </a:ln>
        </p:spPr>
        <p:txBody>
          <a:bodyPr/>
          <a:lstStyle/>
          <a:p>
            <a:endParaRPr lang="de-DE"/>
          </a:p>
        </p:txBody>
      </p:sp>
      <p:sp>
        <p:nvSpPr>
          <p:cNvPr id="38923" name="Line 75"/>
          <p:cNvSpPr>
            <a:spLocks noChangeShapeType="1"/>
          </p:cNvSpPr>
          <p:nvPr/>
        </p:nvSpPr>
        <p:spPr bwMode="auto">
          <a:xfrm>
            <a:off x="2554288" y="6137275"/>
            <a:ext cx="3233737" cy="0"/>
          </a:xfrm>
          <a:prstGeom prst="line">
            <a:avLst/>
          </a:prstGeom>
          <a:noFill/>
          <a:ln w="38100">
            <a:solidFill>
              <a:schemeClr val="bg1"/>
            </a:solidFill>
            <a:prstDash val="sysDot"/>
            <a:round/>
            <a:headEnd/>
            <a:tailEnd/>
          </a:ln>
        </p:spPr>
        <p:txBody>
          <a:bodyPr/>
          <a:lstStyle/>
          <a:p>
            <a:endParaRPr lang="de-DE"/>
          </a:p>
        </p:txBody>
      </p:sp>
      <p:sp>
        <p:nvSpPr>
          <p:cNvPr id="38924" name="Line 76"/>
          <p:cNvSpPr>
            <a:spLocks noChangeShapeType="1"/>
          </p:cNvSpPr>
          <p:nvPr/>
        </p:nvSpPr>
        <p:spPr bwMode="auto">
          <a:xfrm>
            <a:off x="5780088" y="5964238"/>
            <a:ext cx="0" cy="173037"/>
          </a:xfrm>
          <a:prstGeom prst="line">
            <a:avLst/>
          </a:prstGeom>
          <a:noFill/>
          <a:ln w="38100">
            <a:solidFill>
              <a:schemeClr val="bg1"/>
            </a:solidFill>
            <a:prstDash val="sysDot"/>
            <a:round/>
            <a:headEnd/>
            <a:tailEnd/>
          </a:ln>
        </p:spPr>
        <p:txBody>
          <a:bodyPr/>
          <a:lstStyle/>
          <a:p>
            <a:endParaRPr lang="de-DE"/>
          </a:p>
        </p:txBody>
      </p:sp>
      <p:sp>
        <p:nvSpPr>
          <p:cNvPr id="38925" name="Rectangle 4"/>
          <p:cNvSpPr>
            <a:spLocks noChangeArrowheads="1"/>
          </p:cNvSpPr>
          <p:nvPr/>
        </p:nvSpPr>
        <p:spPr bwMode="auto">
          <a:xfrm>
            <a:off x="2222500" y="4219575"/>
            <a:ext cx="1927225" cy="857250"/>
          </a:xfrm>
          <a:prstGeom prst="rect">
            <a:avLst/>
          </a:prstGeom>
          <a:solidFill>
            <a:srgbClr val="D1D1D1"/>
          </a:solidFill>
          <a:ln w="12700">
            <a:solidFill>
              <a:schemeClr val="tx1"/>
            </a:solidFill>
            <a:miter lim="800000"/>
            <a:headEnd type="none" w="sm" len="sm"/>
            <a:tailEnd type="none" w="sm" len="sm"/>
          </a:ln>
        </p:spPr>
        <p:txBody>
          <a:bodyPr wrap="none" anchor="ctr"/>
          <a:lstStyle/>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2400" b="1">
              <a:latin typeface="Frutiger 55 Roman" pitchFamily="34" charset="0"/>
              <a:cs typeface="Arial" charset="0"/>
            </a:endParaRPr>
          </a:p>
          <a:p>
            <a:pPr>
              <a:lnSpc>
                <a:spcPct val="60000"/>
              </a:lnSpc>
            </a:pPr>
            <a:endParaRPr lang="en-US" b="1">
              <a:cs typeface="Arial" charset="0"/>
            </a:endParaRPr>
          </a:p>
          <a:p>
            <a:pPr>
              <a:lnSpc>
                <a:spcPct val="60000"/>
              </a:lnSpc>
            </a:pPr>
            <a:r>
              <a:rPr lang="en-US" b="1">
                <a:cs typeface="Arial" charset="0"/>
              </a:rPr>
              <a:t>Client</a:t>
            </a:r>
          </a:p>
          <a:p>
            <a:r>
              <a:rPr lang="en-US">
                <a:cs typeface="Arial" charset="0"/>
              </a:rPr>
              <a:t>Component</a:t>
            </a: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a:p>
            <a:endParaRPr lang="en-US" sz="1200">
              <a:latin typeface="Frutiger 55 Roman" pitchFamily="34" charset="0"/>
              <a:cs typeface="Arial" charset="0"/>
            </a:endParaRPr>
          </a:p>
        </p:txBody>
      </p:sp>
      <p:sp>
        <p:nvSpPr>
          <p:cNvPr id="38926" name="AutoShape 6"/>
          <p:cNvSpPr>
            <a:spLocks noChangeArrowheads="1"/>
          </p:cNvSpPr>
          <p:nvPr/>
        </p:nvSpPr>
        <p:spPr bwMode="auto">
          <a:xfrm>
            <a:off x="2214563" y="5857875"/>
            <a:ext cx="4143375" cy="428625"/>
          </a:xfrm>
          <a:prstGeom prst="roundRect">
            <a:avLst>
              <a:gd name="adj" fmla="val 370"/>
            </a:avLst>
          </a:prstGeom>
          <a:solidFill>
            <a:srgbClr val="003399"/>
          </a:solidFill>
          <a:ln w="9525">
            <a:noFill/>
            <a:round/>
            <a:headEnd/>
            <a:tailEnd/>
          </a:ln>
        </p:spPr>
        <p:txBody>
          <a:bodyPr lIns="0" tIns="0" rIns="0" bIns="0" anchor="ctr" anchorCtr="1"/>
          <a:lstStyle/>
          <a:p>
            <a:pPr marL="0" lvl="2" algn="ctr" defTabSz="407988" eaLnBrk="0" hangingPunct="0">
              <a:lnSpc>
                <a:spcPct val="99000"/>
              </a:lnSpc>
              <a:spcBef>
                <a:spcPts val="450"/>
              </a:spcBef>
              <a:buClr>
                <a:srgbClr val="C0C0C0"/>
              </a:buClr>
              <a:buSzPct val="100000"/>
              <a:buFont typeface="Frutiger 55 Roman" pitchFamily="34" charset="0"/>
              <a:buNone/>
              <a:tabLst>
                <a:tab pos="406400" algn="l"/>
                <a:tab pos="814388" algn="l"/>
                <a:tab pos="1220788" algn="l"/>
                <a:tab pos="1628775" algn="l"/>
                <a:tab pos="2036763" algn="l"/>
                <a:tab pos="2443163" algn="l"/>
                <a:tab pos="2851150" algn="l"/>
                <a:tab pos="3259138" algn="l"/>
                <a:tab pos="3665538" algn="l"/>
                <a:tab pos="4073525" algn="l"/>
                <a:tab pos="4481513" algn="l"/>
                <a:tab pos="4889500" algn="l"/>
                <a:tab pos="5295900" algn="l"/>
                <a:tab pos="5703888" algn="l"/>
                <a:tab pos="6111875" algn="l"/>
                <a:tab pos="6518275" algn="l"/>
                <a:tab pos="6926263" algn="l"/>
                <a:tab pos="7334250" algn="l"/>
                <a:tab pos="7742238" algn="l"/>
                <a:tab pos="8148638" algn="l"/>
              </a:tabLst>
            </a:pPr>
            <a:r>
              <a:rPr lang="en-GB" sz="1400" b="1">
                <a:solidFill>
                  <a:srgbClr val="FFFFFF"/>
                </a:solidFill>
              </a:rPr>
              <a:t>System Adaptor</a:t>
            </a:r>
          </a:p>
        </p:txBody>
      </p:sp>
      <p:sp>
        <p:nvSpPr>
          <p:cNvPr id="38927" name="Line 74"/>
          <p:cNvSpPr>
            <a:spLocks noChangeShapeType="1"/>
          </p:cNvSpPr>
          <p:nvPr/>
        </p:nvSpPr>
        <p:spPr bwMode="auto">
          <a:xfrm>
            <a:off x="2500313" y="6027738"/>
            <a:ext cx="0" cy="173037"/>
          </a:xfrm>
          <a:prstGeom prst="line">
            <a:avLst/>
          </a:prstGeom>
          <a:noFill/>
          <a:ln w="38100">
            <a:solidFill>
              <a:schemeClr val="bg1"/>
            </a:solidFill>
            <a:prstDash val="sysDot"/>
            <a:round/>
            <a:headEnd/>
            <a:tailEnd/>
          </a:ln>
        </p:spPr>
        <p:txBody>
          <a:bodyPr/>
          <a:lstStyle/>
          <a:p>
            <a:endParaRPr lang="de-DE"/>
          </a:p>
        </p:txBody>
      </p:sp>
      <p:sp>
        <p:nvSpPr>
          <p:cNvPr id="38928" name="Line 75"/>
          <p:cNvSpPr>
            <a:spLocks noChangeShapeType="1"/>
          </p:cNvSpPr>
          <p:nvPr/>
        </p:nvSpPr>
        <p:spPr bwMode="auto">
          <a:xfrm>
            <a:off x="2500313" y="6200775"/>
            <a:ext cx="3232150" cy="0"/>
          </a:xfrm>
          <a:prstGeom prst="line">
            <a:avLst/>
          </a:prstGeom>
          <a:noFill/>
          <a:ln w="38100">
            <a:solidFill>
              <a:schemeClr val="bg1"/>
            </a:solidFill>
            <a:prstDash val="sysDot"/>
            <a:round/>
            <a:headEnd/>
            <a:tailEnd/>
          </a:ln>
        </p:spPr>
        <p:txBody>
          <a:bodyPr/>
          <a:lstStyle/>
          <a:p>
            <a:endParaRPr lang="de-DE"/>
          </a:p>
        </p:txBody>
      </p:sp>
      <p:sp>
        <p:nvSpPr>
          <p:cNvPr id="38929" name="Line 76"/>
          <p:cNvSpPr>
            <a:spLocks noChangeShapeType="1"/>
          </p:cNvSpPr>
          <p:nvPr/>
        </p:nvSpPr>
        <p:spPr bwMode="auto">
          <a:xfrm>
            <a:off x="5724525" y="6027738"/>
            <a:ext cx="0" cy="173037"/>
          </a:xfrm>
          <a:prstGeom prst="line">
            <a:avLst/>
          </a:prstGeom>
          <a:noFill/>
          <a:ln w="38100">
            <a:solidFill>
              <a:schemeClr val="bg1"/>
            </a:solidFill>
            <a:prstDash val="sysDot"/>
            <a:round/>
            <a:headEnd/>
            <a:tailEnd/>
          </a:ln>
        </p:spPr>
        <p:txBody>
          <a:bodyPr/>
          <a:lstStyle/>
          <a:p>
            <a:endParaRPr lang="de-DE"/>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p:cNvSpPr>
            <a:spLocks noGrp="1"/>
          </p:cNvSpPr>
          <p:nvPr>
            <p:ph type="title"/>
          </p:nvPr>
        </p:nvSpPr>
        <p:spPr/>
        <p:txBody>
          <a:bodyPr/>
          <a:lstStyle/>
          <a:p>
            <a:endParaRPr lang="de-DE" smtClean="0"/>
          </a:p>
        </p:txBody>
      </p:sp>
      <p:sp>
        <p:nvSpPr>
          <p:cNvPr id="39939" name="Inhaltsplatzhalter 2"/>
          <p:cNvSpPr>
            <a:spLocks noGrp="1"/>
          </p:cNvSpPr>
          <p:nvPr>
            <p:ph idx="1"/>
          </p:nvPr>
        </p:nvSpPr>
        <p:spPr/>
        <p:txBody>
          <a:bodyPr/>
          <a:lstStyle/>
          <a:p>
            <a:pPr>
              <a:buFontTx/>
              <a:buNone/>
            </a:pPr>
            <a:endParaRPr lang="de-DE" smtClean="0"/>
          </a:p>
          <a:p>
            <a:pPr>
              <a:buFontTx/>
              <a:buNone/>
            </a:pPr>
            <a:endParaRPr lang="de-DE" smtClean="0"/>
          </a:p>
          <a:p>
            <a:pPr>
              <a:buFontTx/>
              <a:buNone/>
            </a:pPr>
            <a:endParaRPr lang="de-DE" smtClean="0"/>
          </a:p>
          <a:p>
            <a:pPr>
              <a:buFontTx/>
              <a:buNone/>
            </a:pPr>
            <a:endParaRPr lang="de-DE" smtClean="0"/>
          </a:p>
          <a:p>
            <a:pPr>
              <a:buFontTx/>
              <a:buNone/>
            </a:pPr>
            <a:r>
              <a:rPr lang="de-DE" smtClean="0"/>
              <a:t>			  TTworkbench DEMO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39713" y="190500"/>
            <a:ext cx="7332662" cy="1016000"/>
          </a:xfrm>
        </p:spPr>
        <p:txBody>
          <a:bodyPr/>
          <a:lstStyle/>
          <a:p>
            <a:pPr eaLnBrk="1" hangingPunct="1"/>
            <a:r>
              <a:rPr lang="en-US" smtClean="0"/>
              <a:t>Different Test Configurations</a:t>
            </a:r>
            <a:endParaRPr lang="de-DE" smtClean="0"/>
          </a:p>
        </p:txBody>
      </p:sp>
      <p:grpSp>
        <p:nvGrpSpPr>
          <p:cNvPr id="6147" name="Group 3"/>
          <p:cNvGrpSpPr>
            <a:grpSpLocks/>
          </p:cNvGrpSpPr>
          <p:nvPr/>
        </p:nvGrpSpPr>
        <p:grpSpPr bwMode="auto">
          <a:xfrm>
            <a:off x="2081213" y="1814513"/>
            <a:ext cx="1897062" cy="1698625"/>
            <a:chOff x="1708" y="916"/>
            <a:chExt cx="2400" cy="2148"/>
          </a:xfrm>
        </p:grpSpPr>
        <p:sp>
          <p:nvSpPr>
            <p:cNvPr id="6219" name="AutoShape 4"/>
            <p:cNvSpPr>
              <a:spLocks noChangeArrowheads="1"/>
            </p:cNvSpPr>
            <p:nvPr/>
          </p:nvSpPr>
          <p:spPr bwMode="auto">
            <a:xfrm>
              <a:off x="1708" y="1338"/>
              <a:ext cx="2400" cy="1726"/>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6220" name="Group 5"/>
            <p:cNvGrpSpPr>
              <a:grpSpLocks/>
            </p:cNvGrpSpPr>
            <p:nvPr/>
          </p:nvGrpSpPr>
          <p:grpSpPr bwMode="auto">
            <a:xfrm>
              <a:off x="2525" y="916"/>
              <a:ext cx="594" cy="430"/>
              <a:chOff x="2058" y="1008"/>
              <a:chExt cx="1923" cy="575"/>
            </a:xfrm>
          </p:grpSpPr>
          <p:sp>
            <p:nvSpPr>
              <p:cNvPr id="6225" name="AutoShape 6"/>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6226" name="AutoShape 7"/>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SUT</a:t>
                </a:r>
              </a:p>
            </p:txBody>
          </p:sp>
        </p:grpSp>
        <p:sp>
          <p:nvSpPr>
            <p:cNvPr id="6221" name="Oval 8"/>
            <p:cNvSpPr>
              <a:spLocks noChangeArrowheads="1"/>
            </p:cNvSpPr>
            <p:nvPr/>
          </p:nvSpPr>
          <p:spPr bwMode="auto">
            <a:xfrm>
              <a:off x="2728" y="1290"/>
              <a:ext cx="195" cy="108"/>
            </a:xfrm>
            <a:prstGeom prst="ellipse">
              <a:avLst/>
            </a:prstGeom>
            <a:solidFill>
              <a:srgbClr val="009900"/>
            </a:solidFill>
            <a:ln w="12600">
              <a:noFill/>
              <a:round/>
              <a:headEnd/>
              <a:tailEnd/>
            </a:ln>
          </p:spPr>
          <p:txBody>
            <a:bodyPr wrap="none" anchor="ctr"/>
            <a:lstStyle/>
            <a:p>
              <a:endParaRPr lang="de-DE"/>
            </a:p>
          </p:txBody>
        </p:sp>
        <p:sp>
          <p:nvSpPr>
            <p:cNvPr id="6222" name="AutoShape 9"/>
            <p:cNvSpPr>
              <a:spLocks noChangeArrowheads="1"/>
            </p:cNvSpPr>
            <p:nvPr/>
          </p:nvSpPr>
          <p:spPr bwMode="auto">
            <a:xfrm>
              <a:off x="2546"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MTC</a:t>
              </a:r>
            </a:p>
          </p:txBody>
        </p:sp>
        <p:sp>
          <p:nvSpPr>
            <p:cNvPr id="6223" name="Oval 10"/>
            <p:cNvSpPr>
              <a:spLocks noChangeArrowheads="1"/>
            </p:cNvSpPr>
            <p:nvPr/>
          </p:nvSpPr>
          <p:spPr bwMode="auto">
            <a:xfrm>
              <a:off x="2710" y="1673"/>
              <a:ext cx="235" cy="111"/>
            </a:xfrm>
            <a:prstGeom prst="ellipse">
              <a:avLst/>
            </a:prstGeom>
            <a:solidFill>
              <a:srgbClr val="009900"/>
            </a:solidFill>
            <a:ln w="12600">
              <a:noFill/>
              <a:round/>
              <a:headEnd/>
              <a:tailEnd/>
            </a:ln>
          </p:spPr>
          <p:txBody>
            <a:bodyPr wrap="none" anchor="ctr"/>
            <a:lstStyle/>
            <a:p>
              <a:endParaRPr lang="de-DE"/>
            </a:p>
          </p:txBody>
        </p:sp>
        <p:sp>
          <p:nvSpPr>
            <p:cNvPr id="6224" name="Line 11"/>
            <p:cNvSpPr>
              <a:spLocks noChangeShapeType="1"/>
            </p:cNvSpPr>
            <p:nvPr/>
          </p:nvSpPr>
          <p:spPr bwMode="auto">
            <a:xfrm>
              <a:off x="2827" y="1403"/>
              <a:ext cx="0" cy="265"/>
            </a:xfrm>
            <a:prstGeom prst="line">
              <a:avLst/>
            </a:prstGeom>
            <a:noFill/>
            <a:ln w="9525">
              <a:solidFill>
                <a:schemeClr val="tx1"/>
              </a:solidFill>
              <a:round/>
              <a:headEnd/>
              <a:tailEnd/>
            </a:ln>
          </p:spPr>
          <p:txBody>
            <a:bodyPr/>
            <a:lstStyle/>
            <a:p>
              <a:endParaRPr lang="de-DE"/>
            </a:p>
          </p:txBody>
        </p:sp>
      </p:grpSp>
      <p:grpSp>
        <p:nvGrpSpPr>
          <p:cNvPr id="6148" name="Group 12"/>
          <p:cNvGrpSpPr>
            <a:grpSpLocks noChangeAspect="1"/>
          </p:cNvGrpSpPr>
          <p:nvPr/>
        </p:nvGrpSpPr>
        <p:grpSpPr bwMode="auto">
          <a:xfrm>
            <a:off x="2078038" y="4143375"/>
            <a:ext cx="1900237" cy="1698625"/>
            <a:chOff x="1708" y="918"/>
            <a:chExt cx="2400" cy="2146"/>
          </a:xfrm>
        </p:grpSpPr>
        <p:sp>
          <p:nvSpPr>
            <p:cNvPr id="6208" name="AutoShape 13"/>
            <p:cNvSpPr>
              <a:spLocks noChangeAspect="1" noChangeArrowheads="1"/>
            </p:cNvSpPr>
            <p:nvPr/>
          </p:nvSpPr>
          <p:spPr bwMode="auto">
            <a:xfrm>
              <a:off x="1708" y="1338"/>
              <a:ext cx="2400" cy="1726"/>
            </a:xfrm>
            <a:prstGeom prst="roundRect">
              <a:avLst>
                <a:gd name="adj" fmla="val 42"/>
              </a:avLst>
            </a:prstGeom>
            <a:solidFill>
              <a:srgbClr val="DDDDDD"/>
            </a:solidFill>
            <a:ln w="9525">
              <a:noFill/>
              <a:round/>
              <a:headEnd/>
              <a:tailEnd/>
            </a:ln>
          </p:spPr>
          <p:txBody>
            <a:bodyPr wrap="none" anchor="ctr"/>
            <a:lstStyle/>
            <a:p>
              <a:endParaRPr lang="de-DE"/>
            </a:p>
          </p:txBody>
        </p:sp>
        <p:sp>
          <p:nvSpPr>
            <p:cNvPr id="6209" name="AutoShape 14"/>
            <p:cNvSpPr>
              <a:spLocks noChangeAspect="1" noChangeArrowheads="1"/>
            </p:cNvSpPr>
            <p:nvPr/>
          </p:nvSpPr>
          <p:spPr bwMode="auto">
            <a:xfrm>
              <a:off x="2581"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MTC</a:t>
              </a:r>
            </a:p>
          </p:txBody>
        </p:sp>
        <p:sp>
          <p:nvSpPr>
            <p:cNvPr id="6210" name="Oval 15"/>
            <p:cNvSpPr>
              <a:spLocks noChangeAspect="1" noChangeArrowheads="1"/>
            </p:cNvSpPr>
            <p:nvPr/>
          </p:nvSpPr>
          <p:spPr bwMode="auto">
            <a:xfrm>
              <a:off x="2626" y="1673"/>
              <a:ext cx="235" cy="111"/>
            </a:xfrm>
            <a:prstGeom prst="ellipse">
              <a:avLst/>
            </a:prstGeom>
            <a:solidFill>
              <a:srgbClr val="009900"/>
            </a:solidFill>
            <a:ln w="12600">
              <a:noFill/>
              <a:round/>
              <a:headEnd/>
              <a:tailEnd/>
            </a:ln>
          </p:spPr>
          <p:txBody>
            <a:bodyPr wrap="none" anchor="ctr"/>
            <a:lstStyle/>
            <a:p>
              <a:endParaRPr lang="de-DE"/>
            </a:p>
          </p:txBody>
        </p:sp>
        <p:sp>
          <p:nvSpPr>
            <p:cNvPr id="6211" name="Line 16"/>
            <p:cNvSpPr>
              <a:spLocks noChangeAspect="1" noChangeShapeType="1"/>
            </p:cNvSpPr>
            <p:nvPr/>
          </p:nvSpPr>
          <p:spPr bwMode="auto">
            <a:xfrm>
              <a:off x="2743" y="1403"/>
              <a:ext cx="0" cy="265"/>
            </a:xfrm>
            <a:prstGeom prst="line">
              <a:avLst/>
            </a:prstGeom>
            <a:noFill/>
            <a:ln w="9525">
              <a:solidFill>
                <a:schemeClr val="tx1"/>
              </a:solidFill>
              <a:round/>
              <a:headEnd/>
              <a:tailEnd/>
            </a:ln>
          </p:spPr>
          <p:txBody>
            <a:bodyPr/>
            <a:lstStyle/>
            <a:p>
              <a:endParaRPr lang="de-DE"/>
            </a:p>
          </p:txBody>
        </p:sp>
        <p:grpSp>
          <p:nvGrpSpPr>
            <p:cNvPr id="6212" name="Group 17"/>
            <p:cNvGrpSpPr>
              <a:grpSpLocks noChangeAspect="1"/>
            </p:cNvGrpSpPr>
            <p:nvPr/>
          </p:nvGrpSpPr>
          <p:grpSpPr bwMode="auto">
            <a:xfrm>
              <a:off x="2554" y="918"/>
              <a:ext cx="594" cy="430"/>
              <a:chOff x="2058" y="1008"/>
              <a:chExt cx="1923" cy="575"/>
            </a:xfrm>
          </p:grpSpPr>
          <p:sp>
            <p:nvSpPr>
              <p:cNvPr id="6217" name="AutoShape 18"/>
              <p:cNvSpPr>
                <a:spLocks noChangeAspect="1"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6218" name="AutoShape 19"/>
              <p:cNvSpPr>
                <a:spLocks noChangeAspect="1"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SUT</a:t>
                </a:r>
              </a:p>
            </p:txBody>
          </p:sp>
        </p:grpSp>
        <p:sp>
          <p:nvSpPr>
            <p:cNvPr id="6213" name="Oval 20"/>
            <p:cNvSpPr>
              <a:spLocks noChangeAspect="1" noChangeArrowheads="1"/>
            </p:cNvSpPr>
            <p:nvPr/>
          </p:nvSpPr>
          <p:spPr bwMode="auto">
            <a:xfrm>
              <a:off x="2631" y="1292"/>
              <a:ext cx="195" cy="108"/>
            </a:xfrm>
            <a:prstGeom prst="ellipse">
              <a:avLst/>
            </a:prstGeom>
            <a:solidFill>
              <a:srgbClr val="009900"/>
            </a:solidFill>
            <a:ln w="12600">
              <a:noFill/>
              <a:round/>
              <a:headEnd/>
              <a:tailEnd/>
            </a:ln>
          </p:spPr>
          <p:txBody>
            <a:bodyPr wrap="none" anchor="ctr"/>
            <a:lstStyle/>
            <a:p>
              <a:endParaRPr lang="de-DE"/>
            </a:p>
          </p:txBody>
        </p:sp>
        <p:sp>
          <p:nvSpPr>
            <p:cNvPr id="6214" name="Oval 21"/>
            <p:cNvSpPr>
              <a:spLocks noChangeAspect="1" noChangeArrowheads="1"/>
            </p:cNvSpPr>
            <p:nvPr/>
          </p:nvSpPr>
          <p:spPr bwMode="auto">
            <a:xfrm>
              <a:off x="2889" y="1292"/>
              <a:ext cx="195" cy="108"/>
            </a:xfrm>
            <a:prstGeom prst="ellipse">
              <a:avLst/>
            </a:prstGeom>
            <a:solidFill>
              <a:schemeClr val="accent2"/>
            </a:solidFill>
            <a:ln w="12600">
              <a:noFill/>
              <a:round/>
              <a:headEnd/>
              <a:tailEnd/>
            </a:ln>
          </p:spPr>
          <p:txBody>
            <a:bodyPr wrap="none" anchor="ctr"/>
            <a:lstStyle/>
            <a:p>
              <a:endParaRPr lang="de-DE"/>
            </a:p>
          </p:txBody>
        </p:sp>
        <p:sp>
          <p:nvSpPr>
            <p:cNvPr id="6215" name="Oval 22"/>
            <p:cNvSpPr>
              <a:spLocks noChangeAspect="1" noChangeArrowheads="1"/>
            </p:cNvSpPr>
            <p:nvPr/>
          </p:nvSpPr>
          <p:spPr bwMode="auto">
            <a:xfrm>
              <a:off x="2889" y="1676"/>
              <a:ext cx="195" cy="108"/>
            </a:xfrm>
            <a:prstGeom prst="ellipse">
              <a:avLst/>
            </a:prstGeom>
            <a:solidFill>
              <a:schemeClr val="accent2"/>
            </a:solidFill>
            <a:ln w="12600">
              <a:noFill/>
              <a:round/>
              <a:headEnd/>
              <a:tailEnd/>
            </a:ln>
          </p:spPr>
          <p:txBody>
            <a:bodyPr wrap="none" anchor="ctr"/>
            <a:lstStyle/>
            <a:p>
              <a:endParaRPr lang="de-DE"/>
            </a:p>
          </p:txBody>
        </p:sp>
        <p:sp>
          <p:nvSpPr>
            <p:cNvPr id="6216" name="Line 23"/>
            <p:cNvSpPr>
              <a:spLocks noChangeAspect="1" noChangeShapeType="1"/>
            </p:cNvSpPr>
            <p:nvPr/>
          </p:nvSpPr>
          <p:spPr bwMode="auto">
            <a:xfrm>
              <a:off x="2982" y="1403"/>
              <a:ext cx="0" cy="265"/>
            </a:xfrm>
            <a:prstGeom prst="line">
              <a:avLst/>
            </a:prstGeom>
            <a:noFill/>
            <a:ln w="9525">
              <a:solidFill>
                <a:schemeClr val="tx1"/>
              </a:solidFill>
              <a:round/>
              <a:headEnd/>
              <a:tailEnd/>
            </a:ln>
          </p:spPr>
          <p:txBody>
            <a:bodyPr/>
            <a:lstStyle/>
            <a:p>
              <a:endParaRPr lang="de-DE"/>
            </a:p>
          </p:txBody>
        </p:sp>
      </p:grpSp>
      <p:grpSp>
        <p:nvGrpSpPr>
          <p:cNvPr id="6149" name="Group 24"/>
          <p:cNvGrpSpPr>
            <a:grpSpLocks/>
          </p:cNvGrpSpPr>
          <p:nvPr/>
        </p:nvGrpSpPr>
        <p:grpSpPr bwMode="auto">
          <a:xfrm>
            <a:off x="4894263" y="1790700"/>
            <a:ext cx="1925637" cy="1722438"/>
            <a:chOff x="3337" y="948"/>
            <a:chExt cx="1213" cy="1085"/>
          </a:xfrm>
        </p:grpSpPr>
        <p:sp>
          <p:nvSpPr>
            <p:cNvPr id="6182" name="AutoShape 25"/>
            <p:cNvSpPr>
              <a:spLocks noChangeAspect="1" noChangeArrowheads="1"/>
            </p:cNvSpPr>
            <p:nvPr/>
          </p:nvSpPr>
          <p:spPr bwMode="auto">
            <a:xfrm>
              <a:off x="3337" y="1161"/>
              <a:ext cx="1213" cy="872"/>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6183" name="Group 26"/>
            <p:cNvGrpSpPr>
              <a:grpSpLocks noChangeAspect="1"/>
            </p:cNvGrpSpPr>
            <p:nvPr/>
          </p:nvGrpSpPr>
          <p:grpSpPr bwMode="auto">
            <a:xfrm>
              <a:off x="3750" y="948"/>
              <a:ext cx="300" cy="217"/>
              <a:chOff x="2058" y="1008"/>
              <a:chExt cx="1923" cy="575"/>
            </a:xfrm>
          </p:grpSpPr>
          <p:sp>
            <p:nvSpPr>
              <p:cNvPr id="6206" name="AutoShape 27"/>
              <p:cNvSpPr>
                <a:spLocks noChangeAspect="1"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6207" name="AutoShape 28"/>
              <p:cNvSpPr>
                <a:spLocks noChangeAspect="1"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SUT</a:t>
                </a:r>
              </a:p>
            </p:txBody>
          </p:sp>
        </p:grpSp>
        <p:sp>
          <p:nvSpPr>
            <p:cNvPr id="6184" name="Oval 29"/>
            <p:cNvSpPr>
              <a:spLocks noChangeAspect="1" noChangeArrowheads="1"/>
            </p:cNvSpPr>
            <p:nvPr/>
          </p:nvSpPr>
          <p:spPr bwMode="auto">
            <a:xfrm>
              <a:off x="3852" y="1137"/>
              <a:ext cx="99" cy="54"/>
            </a:xfrm>
            <a:prstGeom prst="ellipse">
              <a:avLst/>
            </a:prstGeom>
            <a:solidFill>
              <a:srgbClr val="009900"/>
            </a:solidFill>
            <a:ln w="12600">
              <a:noFill/>
              <a:round/>
              <a:headEnd/>
              <a:tailEnd/>
            </a:ln>
          </p:spPr>
          <p:txBody>
            <a:bodyPr wrap="none" anchor="ctr"/>
            <a:lstStyle/>
            <a:p>
              <a:endParaRPr lang="de-DE"/>
            </a:p>
          </p:txBody>
        </p:sp>
        <p:grpSp>
          <p:nvGrpSpPr>
            <p:cNvPr id="6185" name="Group 30"/>
            <p:cNvGrpSpPr>
              <a:grpSpLocks noChangeAspect="1"/>
            </p:cNvGrpSpPr>
            <p:nvPr/>
          </p:nvGrpSpPr>
          <p:grpSpPr bwMode="auto">
            <a:xfrm>
              <a:off x="3773" y="1746"/>
              <a:ext cx="282" cy="232"/>
              <a:chOff x="1527" y="1668"/>
              <a:chExt cx="559" cy="459"/>
            </a:xfrm>
          </p:grpSpPr>
          <p:sp>
            <p:nvSpPr>
              <p:cNvPr id="6204" name="AutoShape 31"/>
              <p:cNvSpPr>
                <a:spLocks noChangeAspect="1" noChangeArrowheads="1"/>
              </p:cNvSpPr>
              <p:nvPr/>
            </p:nvSpPr>
            <p:spPr bwMode="auto">
              <a:xfrm>
                <a:off x="1527"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MTC</a:t>
                </a:r>
              </a:p>
            </p:txBody>
          </p:sp>
          <p:sp>
            <p:nvSpPr>
              <p:cNvPr id="6205" name="Oval 32"/>
              <p:cNvSpPr>
                <a:spLocks noChangeAspect="1" noChangeArrowheads="1"/>
              </p:cNvSpPr>
              <p:nvPr/>
            </p:nvSpPr>
            <p:spPr bwMode="auto">
              <a:xfrm>
                <a:off x="1689" y="1668"/>
                <a:ext cx="235" cy="111"/>
              </a:xfrm>
              <a:prstGeom prst="ellipse">
                <a:avLst/>
              </a:prstGeom>
              <a:solidFill>
                <a:srgbClr val="969696"/>
              </a:solidFill>
              <a:ln w="12600">
                <a:noFill/>
                <a:round/>
                <a:headEnd/>
                <a:tailEnd/>
              </a:ln>
            </p:spPr>
            <p:txBody>
              <a:bodyPr wrap="none" anchor="ctr"/>
              <a:lstStyle/>
              <a:p>
                <a:endParaRPr lang="de-DE"/>
              </a:p>
            </p:txBody>
          </p:sp>
        </p:grpSp>
        <p:grpSp>
          <p:nvGrpSpPr>
            <p:cNvPr id="6186" name="Group 33"/>
            <p:cNvGrpSpPr>
              <a:grpSpLocks noChangeAspect="1"/>
            </p:cNvGrpSpPr>
            <p:nvPr/>
          </p:nvGrpSpPr>
          <p:grpSpPr bwMode="auto">
            <a:xfrm>
              <a:off x="3765" y="1368"/>
              <a:ext cx="283" cy="254"/>
              <a:chOff x="2962" y="2150"/>
              <a:chExt cx="559" cy="503"/>
            </a:xfrm>
          </p:grpSpPr>
          <p:sp>
            <p:nvSpPr>
              <p:cNvPr id="6201" name="AutoShape 34"/>
              <p:cNvSpPr>
                <a:spLocks noChangeAspect="1"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202" name="Oval 35"/>
              <p:cNvSpPr>
                <a:spLocks noChangeAspect="1"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6203" name="Oval 36"/>
              <p:cNvSpPr>
                <a:spLocks noChangeAspect="1"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6187" name="AutoShape 37"/>
            <p:cNvCxnSpPr>
              <a:cxnSpLocks noChangeAspect="1" noChangeShapeType="1"/>
              <a:stCxn id="6184" idx="4"/>
              <a:endCxn id="6202" idx="0"/>
            </p:cNvCxnSpPr>
            <p:nvPr/>
          </p:nvCxnSpPr>
          <p:spPr bwMode="auto">
            <a:xfrm>
              <a:off x="3902" y="1191"/>
              <a:ext cx="6" cy="177"/>
            </a:xfrm>
            <a:prstGeom prst="straightConnector1">
              <a:avLst/>
            </a:prstGeom>
            <a:noFill/>
            <a:ln w="9525">
              <a:solidFill>
                <a:schemeClr val="tx1"/>
              </a:solidFill>
              <a:round/>
              <a:headEnd/>
              <a:tailEnd/>
            </a:ln>
          </p:spPr>
        </p:cxnSp>
        <p:grpSp>
          <p:nvGrpSpPr>
            <p:cNvPr id="6188" name="Group 38"/>
            <p:cNvGrpSpPr>
              <a:grpSpLocks noChangeAspect="1"/>
            </p:cNvGrpSpPr>
            <p:nvPr/>
          </p:nvGrpSpPr>
          <p:grpSpPr bwMode="auto">
            <a:xfrm>
              <a:off x="4110" y="1368"/>
              <a:ext cx="282" cy="254"/>
              <a:chOff x="2962" y="2150"/>
              <a:chExt cx="559" cy="503"/>
            </a:xfrm>
          </p:grpSpPr>
          <p:sp>
            <p:nvSpPr>
              <p:cNvPr id="6198" name="AutoShape 39"/>
              <p:cNvSpPr>
                <a:spLocks noChangeAspect="1"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199" name="Oval 40"/>
              <p:cNvSpPr>
                <a:spLocks noChangeAspect="1"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6200" name="Oval 41"/>
              <p:cNvSpPr>
                <a:spLocks noChangeAspect="1"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grpSp>
          <p:nvGrpSpPr>
            <p:cNvPr id="6189" name="Group 42"/>
            <p:cNvGrpSpPr>
              <a:grpSpLocks noChangeAspect="1"/>
            </p:cNvGrpSpPr>
            <p:nvPr/>
          </p:nvGrpSpPr>
          <p:grpSpPr bwMode="auto">
            <a:xfrm>
              <a:off x="3447" y="1368"/>
              <a:ext cx="283" cy="254"/>
              <a:chOff x="2962" y="2150"/>
              <a:chExt cx="559" cy="503"/>
            </a:xfrm>
          </p:grpSpPr>
          <p:sp>
            <p:nvSpPr>
              <p:cNvPr id="6195" name="AutoShape 43"/>
              <p:cNvSpPr>
                <a:spLocks noChangeAspect="1"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196" name="Oval 44"/>
              <p:cNvSpPr>
                <a:spLocks noChangeAspect="1"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6197" name="Oval 45"/>
              <p:cNvSpPr>
                <a:spLocks noChangeAspect="1"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6190" name="AutoShape 46"/>
            <p:cNvCxnSpPr>
              <a:cxnSpLocks noChangeAspect="1" noChangeShapeType="1"/>
              <a:stCxn id="6205" idx="0"/>
              <a:endCxn id="6197" idx="4"/>
            </p:cNvCxnSpPr>
            <p:nvPr/>
          </p:nvCxnSpPr>
          <p:spPr bwMode="auto">
            <a:xfrm flipH="1" flipV="1">
              <a:off x="3596" y="1622"/>
              <a:ext cx="318" cy="124"/>
            </a:xfrm>
            <a:prstGeom prst="straightConnector1">
              <a:avLst/>
            </a:prstGeom>
            <a:noFill/>
            <a:ln w="9525">
              <a:solidFill>
                <a:schemeClr val="tx1"/>
              </a:solidFill>
              <a:round/>
              <a:headEnd/>
              <a:tailEnd/>
            </a:ln>
          </p:spPr>
        </p:cxnSp>
        <p:cxnSp>
          <p:nvCxnSpPr>
            <p:cNvPr id="6191" name="AutoShape 47"/>
            <p:cNvCxnSpPr>
              <a:cxnSpLocks noChangeAspect="1" noChangeShapeType="1"/>
              <a:stCxn id="6205" idx="0"/>
              <a:endCxn id="6203" idx="4"/>
            </p:cNvCxnSpPr>
            <p:nvPr/>
          </p:nvCxnSpPr>
          <p:spPr bwMode="auto">
            <a:xfrm flipV="1">
              <a:off x="3914" y="1622"/>
              <a:ext cx="0" cy="124"/>
            </a:xfrm>
            <a:prstGeom prst="straightConnector1">
              <a:avLst/>
            </a:prstGeom>
            <a:noFill/>
            <a:ln w="9525">
              <a:solidFill>
                <a:schemeClr val="tx1"/>
              </a:solidFill>
              <a:round/>
              <a:headEnd/>
              <a:tailEnd/>
            </a:ln>
          </p:spPr>
        </p:cxnSp>
        <p:cxnSp>
          <p:nvCxnSpPr>
            <p:cNvPr id="6192" name="AutoShape 48"/>
            <p:cNvCxnSpPr>
              <a:cxnSpLocks noChangeAspect="1" noChangeShapeType="1"/>
              <a:stCxn id="6205" idx="0"/>
              <a:endCxn id="6200" idx="4"/>
            </p:cNvCxnSpPr>
            <p:nvPr/>
          </p:nvCxnSpPr>
          <p:spPr bwMode="auto">
            <a:xfrm flipV="1">
              <a:off x="3914" y="1622"/>
              <a:ext cx="345" cy="124"/>
            </a:xfrm>
            <a:prstGeom prst="straightConnector1">
              <a:avLst/>
            </a:prstGeom>
            <a:noFill/>
            <a:ln w="9525">
              <a:solidFill>
                <a:schemeClr val="tx1"/>
              </a:solidFill>
              <a:round/>
              <a:headEnd/>
              <a:tailEnd/>
            </a:ln>
          </p:spPr>
        </p:cxnSp>
        <p:cxnSp>
          <p:nvCxnSpPr>
            <p:cNvPr id="6193" name="AutoShape 49"/>
            <p:cNvCxnSpPr>
              <a:cxnSpLocks noChangeAspect="1" noChangeShapeType="1"/>
              <a:stCxn id="6184" idx="4"/>
              <a:endCxn id="6196" idx="0"/>
            </p:cNvCxnSpPr>
            <p:nvPr/>
          </p:nvCxnSpPr>
          <p:spPr bwMode="auto">
            <a:xfrm flipH="1">
              <a:off x="3590" y="1191"/>
              <a:ext cx="312" cy="177"/>
            </a:xfrm>
            <a:prstGeom prst="straightConnector1">
              <a:avLst/>
            </a:prstGeom>
            <a:noFill/>
            <a:ln w="9525">
              <a:solidFill>
                <a:schemeClr val="tx1"/>
              </a:solidFill>
              <a:round/>
              <a:headEnd/>
              <a:tailEnd/>
            </a:ln>
          </p:spPr>
        </p:cxnSp>
        <p:cxnSp>
          <p:nvCxnSpPr>
            <p:cNvPr id="6194" name="AutoShape 50"/>
            <p:cNvCxnSpPr>
              <a:cxnSpLocks noChangeAspect="1" noChangeShapeType="1"/>
              <a:stCxn id="6184" idx="4"/>
              <a:endCxn id="6199" idx="0"/>
            </p:cNvCxnSpPr>
            <p:nvPr/>
          </p:nvCxnSpPr>
          <p:spPr bwMode="auto">
            <a:xfrm>
              <a:off x="3902" y="1191"/>
              <a:ext cx="350" cy="177"/>
            </a:xfrm>
            <a:prstGeom prst="straightConnector1">
              <a:avLst/>
            </a:prstGeom>
            <a:noFill/>
            <a:ln w="9525">
              <a:solidFill>
                <a:schemeClr val="tx1"/>
              </a:solidFill>
              <a:round/>
              <a:headEnd/>
              <a:tailEnd/>
            </a:ln>
          </p:spPr>
        </p:cxnSp>
      </p:grpSp>
      <p:grpSp>
        <p:nvGrpSpPr>
          <p:cNvPr id="6150" name="Group 51"/>
          <p:cNvGrpSpPr>
            <a:grpSpLocks noChangeAspect="1"/>
          </p:cNvGrpSpPr>
          <p:nvPr/>
        </p:nvGrpSpPr>
        <p:grpSpPr bwMode="auto">
          <a:xfrm>
            <a:off x="4894263" y="4130675"/>
            <a:ext cx="1925637" cy="1724025"/>
            <a:chOff x="1708" y="916"/>
            <a:chExt cx="2400" cy="2148"/>
          </a:xfrm>
        </p:grpSpPr>
        <p:sp>
          <p:nvSpPr>
            <p:cNvPr id="6155" name="AutoShape 52"/>
            <p:cNvSpPr>
              <a:spLocks noChangeAspect="1" noChangeArrowheads="1"/>
            </p:cNvSpPr>
            <p:nvPr/>
          </p:nvSpPr>
          <p:spPr bwMode="auto">
            <a:xfrm>
              <a:off x="1708" y="1338"/>
              <a:ext cx="2400" cy="1726"/>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6156" name="Group 53"/>
            <p:cNvGrpSpPr>
              <a:grpSpLocks noChangeAspect="1"/>
            </p:cNvGrpSpPr>
            <p:nvPr/>
          </p:nvGrpSpPr>
          <p:grpSpPr bwMode="auto">
            <a:xfrm>
              <a:off x="2525" y="916"/>
              <a:ext cx="594" cy="430"/>
              <a:chOff x="2058" y="1008"/>
              <a:chExt cx="1923" cy="575"/>
            </a:xfrm>
          </p:grpSpPr>
          <p:sp>
            <p:nvSpPr>
              <p:cNvPr id="6180" name="AutoShape 54"/>
              <p:cNvSpPr>
                <a:spLocks noChangeAspect="1"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6181" name="AutoShape 55"/>
              <p:cNvSpPr>
                <a:spLocks noChangeAspect="1"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rgbClr val="000000"/>
                    </a:solidFill>
                  </a:rPr>
                  <a:t>SUT</a:t>
                </a:r>
              </a:p>
            </p:txBody>
          </p:sp>
        </p:grpSp>
        <p:sp>
          <p:nvSpPr>
            <p:cNvPr id="6157" name="Oval 56"/>
            <p:cNvSpPr>
              <a:spLocks noChangeAspect="1" noChangeArrowheads="1"/>
            </p:cNvSpPr>
            <p:nvPr/>
          </p:nvSpPr>
          <p:spPr bwMode="auto">
            <a:xfrm>
              <a:off x="2609" y="1290"/>
              <a:ext cx="195" cy="108"/>
            </a:xfrm>
            <a:prstGeom prst="ellipse">
              <a:avLst/>
            </a:prstGeom>
            <a:solidFill>
              <a:srgbClr val="009900"/>
            </a:solidFill>
            <a:ln w="12600">
              <a:noFill/>
              <a:round/>
              <a:headEnd/>
              <a:tailEnd/>
            </a:ln>
          </p:spPr>
          <p:txBody>
            <a:bodyPr wrap="none" anchor="ctr"/>
            <a:lstStyle/>
            <a:p>
              <a:endParaRPr lang="de-DE"/>
            </a:p>
          </p:txBody>
        </p:sp>
        <p:grpSp>
          <p:nvGrpSpPr>
            <p:cNvPr id="6158" name="Group 57"/>
            <p:cNvGrpSpPr>
              <a:grpSpLocks noChangeAspect="1"/>
            </p:cNvGrpSpPr>
            <p:nvPr/>
          </p:nvGrpSpPr>
          <p:grpSpPr bwMode="auto">
            <a:xfrm>
              <a:off x="2570" y="2496"/>
              <a:ext cx="559" cy="459"/>
              <a:chOff x="1527" y="1668"/>
              <a:chExt cx="559" cy="459"/>
            </a:xfrm>
          </p:grpSpPr>
          <p:sp>
            <p:nvSpPr>
              <p:cNvPr id="6178" name="AutoShape 58"/>
              <p:cNvSpPr>
                <a:spLocks noChangeAspect="1" noChangeArrowheads="1"/>
              </p:cNvSpPr>
              <p:nvPr/>
            </p:nvSpPr>
            <p:spPr bwMode="auto">
              <a:xfrm>
                <a:off x="1527"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MTC</a:t>
                </a:r>
              </a:p>
            </p:txBody>
          </p:sp>
          <p:sp>
            <p:nvSpPr>
              <p:cNvPr id="6179" name="Oval 59"/>
              <p:cNvSpPr>
                <a:spLocks noChangeAspect="1" noChangeArrowheads="1"/>
              </p:cNvSpPr>
              <p:nvPr/>
            </p:nvSpPr>
            <p:spPr bwMode="auto">
              <a:xfrm>
                <a:off x="1689" y="1668"/>
                <a:ext cx="235" cy="111"/>
              </a:xfrm>
              <a:prstGeom prst="ellipse">
                <a:avLst/>
              </a:prstGeom>
              <a:solidFill>
                <a:srgbClr val="969696"/>
              </a:solidFill>
              <a:ln w="12600">
                <a:noFill/>
                <a:round/>
                <a:headEnd/>
                <a:tailEnd/>
              </a:ln>
            </p:spPr>
            <p:txBody>
              <a:bodyPr wrap="none" anchor="ctr"/>
              <a:lstStyle/>
              <a:p>
                <a:endParaRPr lang="de-DE"/>
              </a:p>
            </p:txBody>
          </p:sp>
        </p:grpSp>
        <p:sp>
          <p:nvSpPr>
            <p:cNvPr id="6159" name="AutoShape 60"/>
            <p:cNvSpPr>
              <a:spLocks noChangeAspect="1" noChangeArrowheads="1"/>
            </p:cNvSpPr>
            <p:nvPr/>
          </p:nvSpPr>
          <p:spPr bwMode="auto">
            <a:xfrm>
              <a:off x="2555" y="1792"/>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160" name="Oval 61"/>
            <p:cNvSpPr>
              <a:spLocks noChangeAspect="1" noChangeArrowheads="1"/>
            </p:cNvSpPr>
            <p:nvPr/>
          </p:nvSpPr>
          <p:spPr bwMode="auto">
            <a:xfrm>
              <a:off x="2593" y="1747"/>
              <a:ext cx="235" cy="111"/>
            </a:xfrm>
            <a:prstGeom prst="ellipse">
              <a:avLst/>
            </a:prstGeom>
            <a:solidFill>
              <a:srgbClr val="009900"/>
            </a:solidFill>
            <a:ln w="12600">
              <a:noFill/>
              <a:round/>
              <a:headEnd/>
              <a:tailEnd/>
            </a:ln>
          </p:spPr>
          <p:txBody>
            <a:bodyPr wrap="none" anchor="ctr"/>
            <a:lstStyle/>
            <a:p>
              <a:endParaRPr lang="de-DE"/>
            </a:p>
          </p:txBody>
        </p:sp>
        <p:sp>
          <p:nvSpPr>
            <p:cNvPr id="6161" name="Oval 62"/>
            <p:cNvSpPr>
              <a:spLocks noChangeAspect="1" noChangeArrowheads="1"/>
            </p:cNvSpPr>
            <p:nvPr/>
          </p:nvSpPr>
          <p:spPr bwMode="auto">
            <a:xfrm>
              <a:off x="2732" y="2139"/>
              <a:ext cx="235" cy="111"/>
            </a:xfrm>
            <a:prstGeom prst="ellipse">
              <a:avLst/>
            </a:prstGeom>
            <a:solidFill>
              <a:srgbClr val="969696"/>
            </a:solidFill>
            <a:ln w="12600">
              <a:noFill/>
              <a:round/>
              <a:headEnd/>
              <a:tailEnd/>
            </a:ln>
          </p:spPr>
          <p:txBody>
            <a:bodyPr wrap="none" anchor="ctr"/>
            <a:lstStyle/>
            <a:p>
              <a:endParaRPr lang="de-DE"/>
            </a:p>
          </p:txBody>
        </p:sp>
        <p:cxnSp>
          <p:nvCxnSpPr>
            <p:cNvPr id="6162" name="AutoShape 63"/>
            <p:cNvCxnSpPr>
              <a:cxnSpLocks noChangeAspect="1" noChangeShapeType="1"/>
              <a:stCxn id="6157" idx="4"/>
              <a:endCxn id="6160" idx="0"/>
            </p:cNvCxnSpPr>
            <p:nvPr/>
          </p:nvCxnSpPr>
          <p:spPr bwMode="auto">
            <a:xfrm>
              <a:off x="2707" y="1398"/>
              <a:ext cx="4" cy="349"/>
            </a:xfrm>
            <a:prstGeom prst="straightConnector1">
              <a:avLst/>
            </a:prstGeom>
            <a:noFill/>
            <a:ln w="9525">
              <a:solidFill>
                <a:schemeClr val="tx1"/>
              </a:solidFill>
              <a:round/>
              <a:headEnd/>
              <a:tailEnd/>
            </a:ln>
          </p:spPr>
        </p:cxnSp>
        <p:sp>
          <p:nvSpPr>
            <p:cNvPr id="6163" name="AutoShape 64"/>
            <p:cNvSpPr>
              <a:spLocks noChangeAspect="1" noChangeArrowheads="1"/>
            </p:cNvSpPr>
            <p:nvPr/>
          </p:nvSpPr>
          <p:spPr bwMode="auto">
            <a:xfrm>
              <a:off x="3237" y="1792"/>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164" name="Oval 65"/>
            <p:cNvSpPr>
              <a:spLocks noChangeAspect="1" noChangeArrowheads="1"/>
            </p:cNvSpPr>
            <p:nvPr/>
          </p:nvSpPr>
          <p:spPr bwMode="auto">
            <a:xfrm>
              <a:off x="3401" y="1747"/>
              <a:ext cx="235" cy="111"/>
            </a:xfrm>
            <a:prstGeom prst="ellipse">
              <a:avLst/>
            </a:prstGeom>
            <a:solidFill>
              <a:schemeClr val="accent2"/>
            </a:solidFill>
            <a:ln w="12600">
              <a:noFill/>
              <a:round/>
              <a:headEnd/>
              <a:tailEnd/>
            </a:ln>
          </p:spPr>
          <p:txBody>
            <a:bodyPr wrap="none" anchor="ctr"/>
            <a:lstStyle/>
            <a:p>
              <a:endParaRPr lang="de-DE"/>
            </a:p>
          </p:txBody>
        </p:sp>
        <p:sp>
          <p:nvSpPr>
            <p:cNvPr id="6165" name="Oval 66"/>
            <p:cNvSpPr>
              <a:spLocks noChangeAspect="1" noChangeArrowheads="1"/>
            </p:cNvSpPr>
            <p:nvPr/>
          </p:nvSpPr>
          <p:spPr bwMode="auto">
            <a:xfrm>
              <a:off x="3414" y="2139"/>
              <a:ext cx="235" cy="111"/>
            </a:xfrm>
            <a:prstGeom prst="ellipse">
              <a:avLst/>
            </a:prstGeom>
            <a:solidFill>
              <a:srgbClr val="969696"/>
            </a:solidFill>
            <a:ln w="12600">
              <a:noFill/>
              <a:round/>
              <a:headEnd/>
              <a:tailEnd/>
            </a:ln>
          </p:spPr>
          <p:txBody>
            <a:bodyPr wrap="none" anchor="ctr"/>
            <a:lstStyle/>
            <a:p>
              <a:endParaRPr lang="de-DE"/>
            </a:p>
          </p:txBody>
        </p:sp>
        <p:grpSp>
          <p:nvGrpSpPr>
            <p:cNvPr id="6166" name="Group 67"/>
            <p:cNvGrpSpPr>
              <a:grpSpLocks noChangeAspect="1"/>
            </p:cNvGrpSpPr>
            <p:nvPr/>
          </p:nvGrpSpPr>
          <p:grpSpPr bwMode="auto">
            <a:xfrm>
              <a:off x="1926" y="1747"/>
              <a:ext cx="559" cy="503"/>
              <a:chOff x="2962" y="2150"/>
              <a:chExt cx="559" cy="503"/>
            </a:xfrm>
          </p:grpSpPr>
          <p:sp>
            <p:nvSpPr>
              <p:cNvPr id="6175" name="AutoShape 68"/>
              <p:cNvSpPr>
                <a:spLocks noChangeAspect="1"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900" b="1">
                    <a:solidFill>
                      <a:schemeClr val="bg1"/>
                    </a:solidFill>
                  </a:rPr>
                  <a:t>TC</a:t>
                </a:r>
              </a:p>
            </p:txBody>
          </p:sp>
          <p:sp>
            <p:nvSpPr>
              <p:cNvPr id="6176" name="Oval 69"/>
              <p:cNvSpPr>
                <a:spLocks noChangeAspect="1"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6177" name="Oval 70"/>
              <p:cNvSpPr>
                <a:spLocks noChangeAspect="1"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6167" name="AutoShape 71"/>
            <p:cNvCxnSpPr>
              <a:cxnSpLocks noChangeAspect="1" noChangeShapeType="1"/>
              <a:stCxn id="6179" idx="0"/>
              <a:endCxn id="6177" idx="4"/>
            </p:cNvCxnSpPr>
            <p:nvPr/>
          </p:nvCxnSpPr>
          <p:spPr bwMode="auto">
            <a:xfrm flipH="1" flipV="1">
              <a:off x="2221" y="2250"/>
              <a:ext cx="629" cy="246"/>
            </a:xfrm>
            <a:prstGeom prst="straightConnector1">
              <a:avLst/>
            </a:prstGeom>
            <a:noFill/>
            <a:ln w="9525">
              <a:solidFill>
                <a:schemeClr val="tx1"/>
              </a:solidFill>
              <a:round/>
              <a:headEnd/>
              <a:tailEnd/>
            </a:ln>
          </p:spPr>
        </p:cxnSp>
        <p:cxnSp>
          <p:nvCxnSpPr>
            <p:cNvPr id="6168" name="AutoShape 72"/>
            <p:cNvCxnSpPr>
              <a:cxnSpLocks noChangeAspect="1" noChangeShapeType="1"/>
              <a:stCxn id="6179" idx="0"/>
              <a:endCxn id="6161" idx="4"/>
            </p:cNvCxnSpPr>
            <p:nvPr/>
          </p:nvCxnSpPr>
          <p:spPr bwMode="auto">
            <a:xfrm flipV="1">
              <a:off x="2850" y="2250"/>
              <a:ext cx="0" cy="246"/>
            </a:xfrm>
            <a:prstGeom prst="straightConnector1">
              <a:avLst/>
            </a:prstGeom>
            <a:noFill/>
            <a:ln w="9525">
              <a:solidFill>
                <a:schemeClr val="tx1"/>
              </a:solidFill>
              <a:round/>
              <a:headEnd/>
              <a:tailEnd/>
            </a:ln>
          </p:spPr>
        </p:cxnSp>
        <p:cxnSp>
          <p:nvCxnSpPr>
            <p:cNvPr id="6169" name="AutoShape 73"/>
            <p:cNvCxnSpPr>
              <a:cxnSpLocks noChangeAspect="1" noChangeShapeType="1"/>
              <a:stCxn id="6179" idx="0"/>
              <a:endCxn id="6165" idx="4"/>
            </p:cNvCxnSpPr>
            <p:nvPr/>
          </p:nvCxnSpPr>
          <p:spPr bwMode="auto">
            <a:xfrm flipV="1">
              <a:off x="2850" y="2250"/>
              <a:ext cx="682" cy="246"/>
            </a:xfrm>
            <a:prstGeom prst="straightConnector1">
              <a:avLst/>
            </a:prstGeom>
            <a:noFill/>
            <a:ln w="9525">
              <a:solidFill>
                <a:schemeClr val="tx1"/>
              </a:solidFill>
              <a:round/>
              <a:headEnd/>
              <a:tailEnd/>
            </a:ln>
          </p:spPr>
        </p:cxnSp>
        <p:cxnSp>
          <p:nvCxnSpPr>
            <p:cNvPr id="6170" name="AutoShape 74"/>
            <p:cNvCxnSpPr>
              <a:cxnSpLocks noChangeAspect="1" noChangeShapeType="1"/>
              <a:stCxn id="6157" idx="4"/>
              <a:endCxn id="6176" idx="0"/>
            </p:cNvCxnSpPr>
            <p:nvPr/>
          </p:nvCxnSpPr>
          <p:spPr bwMode="auto">
            <a:xfrm flipH="1">
              <a:off x="2208" y="1398"/>
              <a:ext cx="499" cy="349"/>
            </a:xfrm>
            <a:prstGeom prst="straightConnector1">
              <a:avLst/>
            </a:prstGeom>
            <a:noFill/>
            <a:ln w="9525">
              <a:solidFill>
                <a:schemeClr val="tx1"/>
              </a:solidFill>
              <a:round/>
              <a:headEnd/>
              <a:tailEnd/>
            </a:ln>
          </p:spPr>
        </p:cxnSp>
        <p:cxnSp>
          <p:nvCxnSpPr>
            <p:cNvPr id="6171" name="AutoShape 75"/>
            <p:cNvCxnSpPr>
              <a:cxnSpLocks noChangeAspect="1" noChangeShapeType="1"/>
              <a:stCxn id="6172" idx="4"/>
              <a:endCxn id="6164" idx="0"/>
            </p:cNvCxnSpPr>
            <p:nvPr/>
          </p:nvCxnSpPr>
          <p:spPr bwMode="auto">
            <a:xfrm>
              <a:off x="2966" y="1400"/>
              <a:ext cx="553" cy="347"/>
            </a:xfrm>
            <a:prstGeom prst="straightConnector1">
              <a:avLst/>
            </a:prstGeom>
            <a:noFill/>
            <a:ln w="9525">
              <a:solidFill>
                <a:schemeClr val="tx1"/>
              </a:solidFill>
              <a:round/>
              <a:headEnd/>
              <a:tailEnd/>
            </a:ln>
          </p:spPr>
        </p:cxnSp>
        <p:sp>
          <p:nvSpPr>
            <p:cNvPr id="6172" name="Oval 76"/>
            <p:cNvSpPr>
              <a:spLocks noChangeAspect="1" noChangeArrowheads="1"/>
            </p:cNvSpPr>
            <p:nvPr/>
          </p:nvSpPr>
          <p:spPr bwMode="auto">
            <a:xfrm>
              <a:off x="2868" y="1292"/>
              <a:ext cx="195" cy="108"/>
            </a:xfrm>
            <a:prstGeom prst="ellipse">
              <a:avLst/>
            </a:prstGeom>
            <a:solidFill>
              <a:schemeClr val="accent2"/>
            </a:solidFill>
            <a:ln w="12600">
              <a:noFill/>
              <a:round/>
              <a:headEnd/>
              <a:tailEnd/>
            </a:ln>
          </p:spPr>
          <p:txBody>
            <a:bodyPr wrap="none" anchor="ctr"/>
            <a:lstStyle/>
            <a:p>
              <a:endParaRPr lang="de-DE"/>
            </a:p>
          </p:txBody>
        </p:sp>
        <p:sp>
          <p:nvSpPr>
            <p:cNvPr id="6173" name="Oval 77"/>
            <p:cNvSpPr>
              <a:spLocks noChangeAspect="1" noChangeArrowheads="1"/>
            </p:cNvSpPr>
            <p:nvPr/>
          </p:nvSpPr>
          <p:spPr bwMode="auto">
            <a:xfrm>
              <a:off x="2880" y="1749"/>
              <a:ext cx="195" cy="108"/>
            </a:xfrm>
            <a:prstGeom prst="ellipse">
              <a:avLst/>
            </a:prstGeom>
            <a:solidFill>
              <a:schemeClr val="accent2"/>
            </a:solidFill>
            <a:ln w="12600">
              <a:noFill/>
              <a:round/>
              <a:headEnd/>
              <a:tailEnd/>
            </a:ln>
          </p:spPr>
          <p:txBody>
            <a:bodyPr wrap="none" anchor="ctr"/>
            <a:lstStyle/>
            <a:p>
              <a:endParaRPr lang="de-DE"/>
            </a:p>
          </p:txBody>
        </p:sp>
        <p:cxnSp>
          <p:nvCxnSpPr>
            <p:cNvPr id="6174" name="AutoShape 78"/>
            <p:cNvCxnSpPr>
              <a:cxnSpLocks noChangeAspect="1" noChangeShapeType="1"/>
              <a:stCxn id="6172" idx="4"/>
              <a:endCxn id="6173" idx="0"/>
            </p:cNvCxnSpPr>
            <p:nvPr/>
          </p:nvCxnSpPr>
          <p:spPr bwMode="auto">
            <a:xfrm>
              <a:off x="2966" y="1400"/>
              <a:ext cx="12" cy="349"/>
            </a:xfrm>
            <a:prstGeom prst="straightConnector1">
              <a:avLst/>
            </a:prstGeom>
            <a:noFill/>
            <a:ln w="9525">
              <a:solidFill>
                <a:schemeClr val="tx1"/>
              </a:solidFill>
              <a:round/>
              <a:headEnd/>
              <a:tailEnd/>
            </a:ln>
          </p:spPr>
        </p:cxnSp>
      </p:grpSp>
      <p:sp>
        <p:nvSpPr>
          <p:cNvPr id="6151" name="Text Box 79"/>
          <p:cNvSpPr txBox="1">
            <a:spLocks noChangeArrowheads="1"/>
          </p:cNvSpPr>
          <p:nvPr/>
        </p:nvSpPr>
        <p:spPr bwMode="auto">
          <a:xfrm>
            <a:off x="463550" y="2435225"/>
            <a:ext cx="1403350" cy="915988"/>
          </a:xfrm>
          <a:prstGeom prst="rect">
            <a:avLst/>
          </a:prstGeom>
          <a:noFill/>
          <a:ln w="9525">
            <a:noFill/>
            <a:miter lim="800000"/>
            <a:headEnd/>
            <a:tailEnd/>
          </a:ln>
        </p:spPr>
        <p:txBody>
          <a:bodyPr wrap="none">
            <a:spAutoFit/>
          </a:bodyPr>
          <a:lstStyle/>
          <a:p>
            <a:pPr algn="ctr"/>
            <a:r>
              <a:rPr lang="de-DE"/>
              <a:t>One client</a:t>
            </a:r>
            <a:br>
              <a:rPr lang="de-DE"/>
            </a:br>
            <a:r>
              <a:rPr lang="de-DE"/>
              <a:t>One service</a:t>
            </a:r>
          </a:p>
          <a:p>
            <a:pPr algn="ctr"/>
            <a:r>
              <a:rPr lang="de-DE"/>
              <a:t>(1-3)</a:t>
            </a:r>
          </a:p>
        </p:txBody>
      </p:sp>
      <p:sp>
        <p:nvSpPr>
          <p:cNvPr id="6152" name="Text Box 80"/>
          <p:cNvSpPr txBox="1">
            <a:spLocks noChangeArrowheads="1"/>
          </p:cNvSpPr>
          <p:nvPr/>
        </p:nvSpPr>
        <p:spPr bwMode="auto">
          <a:xfrm>
            <a:off x="406400" y="4826000"/>
            <a:ext cx="1517650" cy="915988"/>
          </a:xfrm>
          <a:prstGeom prst="rect">
            <a:avLst/>
          </a:prstGeom>
          <a:noFill/>
          <a:ln w="9525">
            <a:noFill/>
            <a:miter lim="800000"/>
            <a:headEnd/>
            <a:tailEnd/>
          </a:ln>
        </p:spPr>
        <p:txBody>
          <a:bodyPr wrap="none">
            <a:spAutoFit/>
          </a:bodyPr>
          <a:lstStyle/>
          <a:p>
            <a:pPr algn="ctr"/>
            <a:r>
              <a:rPr lang="de-DE"/>
              <a:t>One client</a:t>
            </a:r>
            <a:br>
              <a:rPr lang="de-DE"/>
            </a:br>
            <a:r>
              <a:rPr lang="de-DE"/>
              <a:t>Two services</a:t>
            </a:r>
          </a:p>
          <a:p>
            <a:pPr algn="ctr"/>
            <a:r>
              <a:rPr lang="de-DE"/>
              <a:t>(1-4)</a:t>
            </a:r>
          </a:p>
        </p:txBody>
      </p:sp>
      <p:sp>
        <p:nvSpPr>
          <p:cNvPr id="6153" name="Text Box 81"/>
          <p:cNvSpPr txBox="1">
            <a:spLocks noChangeArrowheads="1"/>
          </p:cNvSpPr>
          <p:nvPr/>
        </p:nvSpPr>
        <p:spPr bwMode="auto">
          <a:xfrm>
            <a:off x="7158038" y="2435225"/>
            <a:ext cx="1403350" cy="915988"/>
          </a:xfrm>
          <a:prstGeom prst="rect">
            <a:avLst/>
          </a:prstGeom>
          <a:noFill/>
          <a:ln w="9525">
            <a:noFill/>
            <a:miter lim="800000"/>
            <a:headEnd/>
            <a:tailEnd/>
          </a:ln>
        </p:spPr>
        <p:txBody>
          <a:bodyPr wrap="none">
            <a:spAutoFit/>
          </a:bodyPr>
          <a:lstStyle/>
          <a:p>
            <a:pPr algn="ctr"/>
            <a:r>
              <a:rPr lang="de-DE"/>
              <a:t>Multi client</a:t>
            </a:r>
            <a:br>
              <a:rPr lang="de-DE"/>
            </a:br>
            <a:r>
              <a:rPr lang="de-DE"/>
              <a:t>One service</a:t>
            </a:r>
          </a:p>
          <a:p>
            <a:pPr algn="ctr"/>
            <a:r>
              <a:rPr lang="de-DE"/>
              <a:t>(2-3)</a:t>
            </a:r>
          </a:p>
        </p:txBody>
      </p:sp>
      <p:sp>
        <p:nvSpPr>
          <p:cNvPr id="6154" name="Text Box 82"/>
          <p:cNvSpPr txBox="1">
            <a:spLocks noChangeArrowheads="1"/>
          </p:cNvSpPr>
          <p:nvPr/>
        </p:nvSpPr>
        <p:spPr bwMode="auto">
          <a:xfrm>
            <a:off x="7075488" y="4826000"/>
            <a:ext cx="1568450" cy="915988"/>
          </a:xfrm>
          <a:prstGeom prst="rect">
            <a:avLst/>
          </a:prstGeom>
          <a:noFill/>
          <a:ln w="9525">
            <a:noFill/>
            <a:miter lim="800000"/>
            <a:headEnd/>
            <a:tailEnd/>
          </a:ln>
        </p:spPr>
        <p:txBody>
          <a:bodyPr wrap="none">
            <a:spAutoFit/>
          </a:bodyPr>
          <a:lstStyle/>
          <a:p>
            <a:pPr algn="ctr"/>
            <a:r>
              <a:rPr lang="de-DE"/>
              <a:t>Multi client</a:t>
            </a:r>
            <a:br>
              <a:rPr lang="de-DE"/>
            </a:br>
            <a:r>
              <a:rPr lang="de-DE"/>
              <a:t>Multi services</a:t>
            </a:r>
          </a:p>
          <a:p>
            <a:pPr algn="ctr"/>
            <a:r>
              <a:rPr lang="de-DE"/>
              <a:t>(2-4)</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2711450" y="2381250"/>
            <a:ext cx="3810000" cy="2740025"/>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7171" name="Group 3"/>
          <p:cNvGrpSpPr>
            <a:grpSpLocks/>
          </p:cNvGrpSpPr>
          <p:nvPr/>
        </p:nvGrpSpPr>
        <p:grpSpPr bwMode="auto">
          <a:xfrm>
            <a:off x="4008438" y="1935163"/>
            <a:ext cx="942975" cy="458787"/>
            <a:chOff x="2058" y="1008"/>
            <a:chExt cx="1923" cy="575"/>
          </a:xfrm>
        </p:grpSpPr>
        <p:sp>
          <p:nvSpPr>
            <p:cNvPr id="7180" name="AutoShape 4"/>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7181" name="AutoShape 5"/>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7172" name="Text Box 6"/>
          <p:cNvSpPr txBox="1">
            <a:spLocks noChangeArrowheads="1"/>
          </p:cNvSpPr>
          <p:nvPr/>
        </p:nvSpPr>
        <p:spPr bwMode="auto">
          <a:xfrm>
            <a:off x="4984750" y="2455863"/>
            <a:ext cx="2476500" cy="261937"/>
          </a:xfrm>
          <a:prstGeom prst="rect">
            <a:avLst/>
          </a:prstGeom>
          <a:noFill/>
          <a:ln w="9525">
            <a:noFill/>
            <a:round/>
            <a:headEnd/>
            <a:tailEnd/>
          </a:ln>
        </p:spPr>
        <p:txBody>
          <a:bodyPr lIns="90000" tIns="46800" rIns="90000" bIns="46800">
            <a:spAutoFit/>
          </a:bodyPr>
          <a:lstStyle/>
          <a:p>
            <a:pP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TTCN-3 Test Case</a:t>
            </a:r>
          </a:p>
        </p:txBody>
      </p:sp>
      <p:sp>
        <p:nvSpPr>
          <p:cNvPr id="7173" name="Rectangle 7"/>
          <p:cNvSpPr>
            <a:spLocks noGrp="1" noChangeArrowheads="1"/>
          </p:cNvSpPr>
          <p:nvPr>
            <p:ph type="title"/>
          </p:nvPr>
        </p:nvSpPr>
        <p:spPr/>
        <p:txBody>
          <a:bodyPr/>
          <a:lstStyle/>
          <a:p>
            <a:pPr eaLnBrk="1" hangingPunct="1"/>
            <a:r>
              <a:rPr lang="en-US" smtClean="0"/>
              <a:t>Test configuration 1</a:t>
            </a:r>
            <a:endParaRPr lang="de-DE" smtClean="0"/>
          </a:p>
        </p:txBody>
      </p:sp>
      <p:sp>
        <p:nvSpPr>
          <p:cNvPr id="7174" name="Rectangle 8"/>
          <p:cNvSpPr>
            <a:spLocks noGrp="1" noChangeArrowheads="1"/>
          </p:cNvSpPr>
          <p:nvPr>
            <p:ph type="body" idx="1"/>
          </p:nvPr>
        </p:nvSpPr>
        <p:spPr>
          <a:xfrm>
            <a:off x="819150" y="5300663"/>
            <a:ext cx="8205788" cy="785812"/>
          </a:xfrm>
        </p:spPr>
        <p:txBody>
          <a:bodyPr/>
          <a:lstStyle/>
          <a:p>
            <a:pPr eaLnBrk="1" hangingPunct="1">
              <a:lnSpc>
                <a:spcPct val="90000"/>
              </a:lnSpc>
            </a:pPr>
            <a:r>
              <a:rPr lang="de-DE" sz="1800" smtClean="0"/>
              <a:t>One client (represented through the MTC) tests one service</a:t>
            </a:r>
          </a:p>
          <a:p>
            <a:pPr eaLnBrk="1" hangingPunct="1">
              <a:lnSpc>
                <a:spcPct val="90000"/>
              </a:lnSpc>
            </a:pPr>
            <a:r>
              <a:rPr lang="de-DE" sz="1800" smtClean="0"/>
              <a:t>Mainly used for functional testing </a:t>
            </a:r>
          </a:p>
        </p:txBody>
      </p:sp>
      <p:sp>
        <p:nvSpPr>
          <p:cNvPr id="7175" name="Oval 9"/>
          <p:cNvSpPr>
            <a:spLocks noChangeArrowheads="1"/>
          </p:cNvSpPr>
          <p:nvPr/>
        </p:nvSpPr>
        <p:spPr bwMode="auto">
          <a:xfrm>
            <a:off x="4330700" y="2305050"/>
            <a:ext cx="309563" cy="171450"/>
          </a:xfrm>
          <a:prstGeom prst="ellipse">
            <a:avLst/>
          </a:prstGeom>
          <a:solidFill>
            <a:srgbClr val="009900"/>
          </a:solidFill>
          <a:ln w="12600">
            <a:solidFill>
              <a:srgbClr val="000000"/>
            </a:solidFill>
            <a:round/>
            <a:headEnd/>
            <a:tailEnd/>
          </a:ln>
        </p:spPr>
        <p:txBody>
          <a:bodyPr wrap="none" anchor="ctr"/>
          <a:lstStyle/>
          <a:p>
            <a:endParaRPr lang="de-DE"/>
          </a:p>
        </p:txBody>
      </p:sp>
      <p:sp>
        <p:nvSpPr>
          <p:cNvPr id="7176" name="AutoShape 10"/>
          <p:cNvSpPr>
            <a:spLocks noChangeArrowheads="1"/>
          </p:cNvSpPr>
          <p:nvPr/>
        </p:nvSpPr>
        <p:spPr bwMode="auto">
          <a:xfrm>
            <a:off x="4041775" y="2984500"/>
            <a:ext cx="887413"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MTC</a:t>
            </a:r>
          </a:p>
        </p:txBody>
      </p:sp>
      <p:sp>
        <p:nvSpPr>
          <p:cNvPr id="7177" name="Oval 11"/>
          <p:cNvSpPr>
            <a:spLocks noChangeArrowheads="1"/>
          </p:cNvSpPr>
          <p:nvPr/>
        </p:nvSpPr>
        <p:spPr bwMode="auto">
          <a:xfrm>
            <a:off x="4302125" y="2913063"/>
            <a:ext cx="373063" cy="176212"/>
          </a:xfrm>
          <a:prstGeom prst="ellipse">
            <a:avLst/>
          </a:prstGeom>
          <a:solidFill>
            <a:srgbClr val="009900"/>
          </a:solidFill>
          <a:ln w="12600">
            <a:noFill/>
            <a:round/>
            <a:headEnd/>
            <a:tailEnd/>
          </a:ln>
        </p:spPr>
        <p:txBody>
          <a:bodyPr wrap="none" anchor="ctr"/>
          <a:lstStyle/>
          <a:p>
            <a:endParaRPr lang="de-DE"/>
          </a:p>
        </p:txBody>
      </p:sp>
      <p:sp>
        <p:nvSpPr>
          <p:cNvPr id="7178" name="Line 12"/>
          <p:cNvSpPr>
            <a:spLocks noChangeShapeType="1"/>
          </p:cNvSpPr>
          <p:nvPr/>
        </p:nvSpPr>
        <p:spPr bwMode="auto">
          <a:xfrm>
            <a:off x="4487863" y="2484438"/>
            <a:ext cx="0" cy="420687"/>
          </a:xfrm>
          <a:prstGeom prst="line">
            <a:avLst/>
          </a:prstGeom>
          <a:noFill/>
          <a:ln w="9525">
            <a:solidFill>
              <a:schemeClr val="tx1"/>
            </a:solidFill>
            <a:round/>
            <a:headEnd/>
            <a:tailEnd/>
          </a:ln>
        </p:spPr>
        <p:txBody>
          <a:bodyPr/>
          <a:lstStyle/>
          <a:p>
            <a:endParaRPr lang="de-DE"/>
          </a:p>
        </p:txBody>
      </p:sp>
      <p:sp>
        <p:nvSpPr>
          <p:cNvPr id="7179" name="Text Box 13"/>
          <p:cNvSpPr txBox="1">
            <a:spLocks noChangeArrowheads="1"/>
          </p:cNvSpPr>
          <p:nvPr/>
        </p:nvSpPr>
        <p:spPr bwMode="auto">
          <a:xfrm>
            <a:off x="274638" y="1379538"/>
            <a:ext cx="6116637" cy="366712"/>
          </a:xfrm>
          <a:prstGeom prst="rect">
            <a:avLst/>
          </a:prstGeom>
          <a:noFill/>
          <a:ln w="9525">
            <a:noFill/>
            <a:miter lim="800000"/>
            <a:headEnd/>
            <a:tailEnd/>
          </a:ln>
        </p:spPr>
        <p:txBody>
          <a:bodyPr>
            <a:spAutoFit/>
          </a:bodyPr>
          <a:lstStyle/>
          <a:p>
            <a:pPr>
              <a:spcBef>
                <a:spcPct val="50000"/>
              </a:spcBef>
            </a:pPr>
            <a:r>
              <a:rPr lang="de-DE"/>
              <a:t>Single Web Service – Single Client</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ChangeArrowheads="1"/>
          </p:cNvSpPr>
          <p:nvPr/>
        </p:nvSpPr>
        <p:spPr bwMode="auto">
          <a:xfrm>
            <a:off x="2711450" y="2381250"/>
            <a:ext cx="3810000" cy="2740025"/>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8195" name="Group 3"/>
          <p:cNvGrpSpPr>
            <a:grpSpLocks/>
          </p:cNvGrpSpPr>
          <p:nvPr/>
        </p:nvGrpSpPr>
        <p:grpSpPr bwMode="auto">
          <a:xfrm>
            <a:off x="4008438" y="1935163"/>
            <a:ext cx="942975" cy="458787"/>
            <a:chOff x="2058" y="1008"/>
            <a:chExt cx="1923" cy="575"/>
          </a:xfrm>
        </p:grpSpPr>
        <p:sp>
          <p:nvSpPr>
            <p:cNvPr id="8207" name="AutoShape 4"/>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8208" name="AutoShape 5"/>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8196" name="Text Box 6"/>
          <p:cNvSpPr txBox="1">
            <a:spLocks noChangeArrowheads="1"/>
          </p:cNvSpPr>
          <p:nvPr/>
        </p:nvSpPr>
        <p:spPr bwMode="auto">
          <a:xfrm>
            <a:off x="4984750" y="2455863"/>
            <a:ext cx="2476500" cy="261937"/>
          </a:xfrm>
          <a:prstGeom prst="rect">
            <a:avLst/>
          </a:prstGeom>
          <a:noFill/>
          <a:ln w="9525">
            <a:noFill/>
            <a:round/>
            <a:headEnd/>
            <a:tailEnd/>
          </a:ln>
        </p:spPr>
        <p:txBody>
          <a:bodyPr lIns="90000" tIns="46800" rIns="90000" bIns="46800">
            <a:spAutoFit/>
          </a:bodyPr>
          <a:lstStyle/>
          <a:p>
            <a:pP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TTCN-3 Test Case</a:t>
            </a:r>
          </a:p>
        </p:txBody>
      </p:sp>
      <p:sp>
        <p:nvSpPr>
          <p:cNvPr id="8197" name="Rectangle 7"/>
          <p:cNvSpPr>
            <a:spLocks noGrp="1" noChangeArrowheads="1"/>
          </p:cNvSpPr>
          <p:nvPr>
            <p:ph type="title"/>
          </p:nvPr>
        </p:nvSpPr>
        <p:spPr/>
        <p:txBody>
          <a:bodyPr/>
          <a:lstStyle/>
          <a:p>
            <a:pPr eaLnBrk="1" hangingPunct="1"/>
            <a:r>
              <a:rPr lang="en-US" smtClean="0"/>
              <a:t>Test configuration 2</a:t>
            </a:r>
            <a:endParaRPr lang="de-DE" smtClean="0"/>
          </a:p>
        </p:txBody>
      </p:sp>
      <p:sp>
        <p:nvSpPr>
          <p:cNvPr id="8198" name="Rectangle 8"/>
          <p:cNvSpPr>
            <a:spLocks noGrp="1" noChangeArrowheads="1"/>
          </p:cNvSpPr>
          <p:nvPr>
            <p:ph type="body" idx="1"/>
          </p:nvPr>
        </p:nvSpPr>
        <p:spPr>
          <a:xfrm>
            <a:off x="823913" y="5300663"/>
            <a:ext cx="8205787" cy="785812"/>
          </a:xfrm>
        </p:spPr>
        <p:txBody>
          <a:bodyPr/>
          <a:lstStyle/>
          <a:p>
            <a:pPr eaLnBrk="1" hangingPunct="1">
              <a:lnSpc>
                <a:spcPct val="90000"/>
              </a:lnSpc>
            </a:pPr>
            <a:r>
              <a:rPr lang="de-DE" sz="1800" smtClean="0"/>
              <a:t>One client uses two interfaces to communicate with the SUT</a:t>
            </a:r>
          </a:p>
          <a:p>
            <a:pPr eaLnBrk="1" hangingPunct="1">
              <a:lnSpc>
                <a:spcPct val="90000"/>
              </a:lnSpc>
            </a:pPr>
            <a:r>
              <a:rPr lang="de-DE" sz="1800" smtClean="0"/>
              <a:t>Mainly used for integration testing</a:t>
            </a:r>
          </a:p>
        </p:txBody>
      </p:sp>
      <p:sp>
        <p:nvSpPr>
          <p:cNvPr id="8199" name="AutoShape 9"/>
          <p:cNvSpPr>
            <a:spLocks noChangeArrowheads="1"/>
          </p:cNvSpPr>
          <p:nvPr/>
        </p:nvSpPr>
        <p:spPr bwMode="auto">
          <a:xfrm>
            <a:off x="4040188" y="2984500"/>
            <a:ext cx="887412"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MTC</a:t>
            </a:r>
          </a:p>
        </p:txBody>
      </p:sp>
      <p:sp>
        <p:nvSpPr>
          <p:cNvPr id="8200" name="Oval 10"/>
          <p:cNvSpPr>
            <a:spLocks noChangeArrowheads="1"/>
          </p:cNvSpPr>
          <p:nvPr/>
        </p:nvSpPr>
        <p:spPr bwMode="auto">
          <a:xfrm>
            <a:off x="4111625" y="2913063"/>
            <a:ext cx="373063" cy="176212"/>
          </a:xfrm>
          <a:prstGeom prst="ellipse">
            <a:avLst/>
          </a:prstGeom>
          <a:solidFill>
            <a:srgbClr val="009900"/>
          </a:solidFill>
          <a:ln w="12600">
            <a:noFill/>
            <a:round/>
            <a:headEnd/>
            <a:tailEnd/>
          </a:ln>
        </p:spPr>
        <p:txBody>
          <a:bodyPr wrap="none" anchor="ctr"/>
          <a:lstStyle/>
          <a:p>
            <a:endParaRPr lang="de-DE"/>
          </a:p>
        </p:txBody>
      </p:sp>
      <p:sp>
        <p:nvSpPr>
          <p:cNvPr id="8201" name="Line 11"/>
          <p:cNvSpPr>
            <a:spLocks noChangeShapeType="1"/>
          </p:cNvSpPr>
          <p:nvPr/>
        </p:nvSpPr>
        <p:spPr bwMode="auto">
          <a:xfrm>
            <a:off x="4297363" y="2484438"/>
            <a:ext cx="0" cy="420687"/>
          </a:xfrm>
          <a:prstGeom prst="line">
            <a:avLst/>
          </a:prstGeom>
          <a:noFill/>
          <a:ln w="9525">
            <a:solidFill>
              <a:schemeClr val="tx1"/>
            </a:solidFill>
            <a:round/>
            <a:headEnd/>
            <a:tailEnd/>
          </a:ln>
        </p:spPr>
        <p:txBody>
          <a:bodyPr/>
          <a:lstStyle/>
          <a:p>
            <a:endParaRPr lang="de-DE"/>
          </a:p>
        </p:txBody>
      </p:sp>
      <p:sp>
        <p:nvSpPr>
          <p:cNvPr id="8202" name="Oval 12"/>
          <p:cNvSpPr>
            <a:spLocks noChangeArrowheads="1"/>
          </p:cNvSpPr>
          <p:nvPr/>
        </p:nvSpPr>
        <p:spPr bwMode="auto">
          <a:xfrm>
            <a:off x="4119563" y="2308225"/>
            <a:ext cx="309562" cy="171450"/>
          </a:xfrm>
          <a:prstGeom prst="ellipse">
            <a:avLst/>
          </a:prstGeom>
          <a:solidFill>
            <a:srgbClr val="009900"/>
          </a:solidFill>
          <a:ln w="12600">
            <a:noFill/>
            <a:round/>
            <a:headEnd/>
            <a:tailEnd/>
          </a:ln>
        </p:spPr>
        <p:txBody>
          <a:bodyPr wrap="none" anchor="ctr"/>
          <a:lstStyle/>
          <a:p>
            <a:endParaRPr lang="de-DE"/>
          </a:p>
        </p:txBody>
      </p:sp>
      <p:sp>
        <p:nvSpPr>
          <p:cNvPr id="8203" name="Oval 13"/>
          <p:cNvSpPr>
            <a:spLocks noChangeArrowheads="1"/>
          </p:cNvSpPr>
          <p:nvPr/>
        </p:nvSpPr>
        <p:spPr bwMode="auto">
          <a:xfrm>
            <a:off x="4529138" y="2308225"/>
            <a:ext cx="309562" cy="171450"/>
          </a:xfrm>
          <a:prstGeom prst="ellipse">
            <a:avLst/>
          </a:prstGeom>
          <a:solidFill>
            <a:schemeClr val="accent2"/>
          </a:solidFill>
          <a:ln w="12600">
            <a:noFill/>
            <a:round/>
            <a:headEnd/>
            <a:tailEnd/>
          </a:ln>
        </p:spPr>
        <p:txBody>
          <a:bodyPr wrap="none" anchor="ctr"/>
          <a:lstStyle/>
          <a:p>
            <a:endParaRPr lang="de-DE"/>
          </a:p>
        </p:txBody>
      </p:sp>
      <p:sp>
        <p:nvSpPr>
          <p:cNvPr id="8204" name="Oval 14"/>
          <p:cNvSpPr>
            <a:spLocks noChangeArrowheads="1"/>
          </p:cNvSpPr>
          <p:nvPr/>
        </p:nvSpPr>
        <p:spPr bwMode="auto">
          <a:xfrm>
            <a:off x="4529138" y="2917825"/>
            <a:ext cx="309562" cy="171450"/>
          </a:xfrm>
          <a:prstGeom prst="ellipse">
            <a:avLst/>
          </a:prstGeom>
          <a:solidFill>
            <a:schemeClr val="accent2"/>
          </a:solidFill>
          <a:ln w="12600">
            <a:noFill/>
            <a:round/>
            <a:headEnd/>
            <a:tailEnd/>
          </a:ln>
        </p:spPr>
        <p:txBody>
          <a:bodyPr wrap="none" anchor="ctr"/>
          <a:lstStyle/>
          <a:p>
            <a:endParaRPr lang="de-DE"/>
          </a:p>
        </p:txBody>
      </p:sp>
      <p:sp>
        <p:nvSpPr>
          <p:cNvPr id="8205" name="Line 15"/>
          <p:cNvSpPr>
            <a:spLocks noChangeShapeType="1"/>
          </p:cNvSpPr>
          <p:nvPr/>
        </p:nvSpPr>
        <p:spPr bwMode="auto">
          <a:xfrm>
            <a:off x="4676775" y="2484438"/>
            <a:ext cx="0" cy="420687"/>
          </a:xfrm>
          <a:prstGeom prst="line">
            <a:avLst/>
          </a:prstGeom>
          <a:noFill/>
          <a:ln w="9525">
            <a:solidFill>
              <a:schemeClr val="tx1"/>
            </a:solidFill>
            <a:round/>
            <a:headEnd/>
            <a:tailEnd/>
          </a:ln>
        </p:spPr>
        <p:txBody>
          <a:bodyPr/>
          <a:lstStyle/>
          <a:p>
            <a:endParaRPr lang="de-DE"/>
          </a:p>
        </p:txBody>
      </p:sp>
      <p:sp>
        <p:nvSpPr>
          <p:cNvPr id="8206" name="Text Box 16"/>
          <p:cNvSpPr txBox="1">
            <a:spLocks noChangeArrowheads="1"/>
          </p:cNvSpPr>
          <p:nvPr/>
        </p:nvSpPr>
        <p:spPr bwMode="auto">
          <a:xfrm>
            <a:off x="274638" y="1379538"/>
            <a:ext cx="6116637" cy="366712"/>
          </a:xfrm>
          <a:prstGeom prst="rect">
            <a:avLst/>
          </a:prstGeom>
          <a:noFill/>
          <a:ln w="9525">
            <a:noFill/>
            <a:miter lim="800000"/>
            <a:headEnd/>
            <a:tailEnd/>
          </a:ln>
        </p:spPr>
        <p:txBody>
          <a:bodyPr>
            <a:spAutoFit/>
          </a:bodyPr>
          <a:lstStyle/>
          <a:p>
            <a:pPr>
              <a:spcBef>
                <a:spcPct val="50000"/>
              </a:spcBef>
            </a:pPr>
            <a:r>
              <a:rPr lang="de-DE"/>
              <a:t>Multiple Web Services – Single Client</a:t>
            </a: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2711450" y="2381250"/>
            <a:ext cx="3810000" cy="2740025"/>
          </a:xfrm>
          <a:prstGeom prst="roundRect">
            <a:avLst>
              <a:gd name="adj" fmla="val 42"/>
            </a:avLst>
          </a:prstGeom>
          <a:solidFill>
            <a:srgbClr val="DDDDDD"/>
          </a:solidFill>
          <a:ln w="9525">
            <a:noFill/>
            <a:round/>
            <a:headEnd/>
            <a:tailEnd/>
          </a:ln>
        </p:spPr>
        <p:txBody>
          <a:bodyPr wrap="none" anchor="ctr"/>
          <a:lstStyle/>
          <a:p>
            <a:endParaRPr lang="de-DE"/>
          </a:p>
        </p:txBody>
      </p:sp>
      <p:grpSp>
        <p:nvGrpSpPr>
          <p:cNvPr id="9219" name="Group 3"/>
          <p:cNvGrpSpPr>
            <a:grpSpLocks/>
          </p:cNvGrpSpPr>
          <p:nvPr/>
        </p:nvGrpSpPr>
        <p:grpSpPr bwMode="auto">
          <a:xfrm>
            <a:off x="4008438" y="1935163"/>
            <a:ext cx="942975" cy="458787"/>
            <a:chOff x="2058" y="1008"/>
            <a:chExt cx="1923" cy="575"/>
          </a:xfrm>
        </p:grpSpPr>
        <p:sp>
          <p:nvSpPr>
            <p:cNvPr id="9246" name="AutoShape 4"/>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9247" name="AutoShape 5"/>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9220" name="Text Box 6"/>
          <p:cNvSpPr txBox="1">
            <a:spLocks noChangeArrowheads="1"/>
          </p:cNvSpPr>
          <p:nvPr/>
        </p:nvSpPr>
        <p:spPr bwMode="auto">
          <a:xfrm>
            <a:off x="4984750" y="2455863"/>
            <a:ext cx="2476500" cy="261937"/>
          </a:xfrm>
          <a:prstGeom prst="rect">
            <a:avLst/>
          </a:prstGeom>
          <a:noFill/>
          <a:ln w="9525">
            <a:noFill/>
            <a:round/>
            <a:headEnd/>
            <a:tailEnd/>
          </a:ln>
        </p:spPr>
        <p:txBody>
          <a:bodyPr lIns="90000" tIns="46800" rIns="90000" bIns="46800">
            <a:spAutoFit/>
          </a:bodyPr>
          <a:lstStyle/>
          <a:p>
            <a:pP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TTCN-3 Test Case</a:t>
            </a:r>
          </a:p>
        </p:txBody>
      </p:sp>
      <p:sp>
        <p:nvSpPr>
          <p:cNvPr id="9221" name="Rectangle 7"/>
          <p:cNvSpPr>
            <a:spLocks noGrp="1" noChangeArrowheads="1"/>
          </p:cNvSpPr>
          <p:nvPr>
            <p:ph type="title"/>
          </p:nvPr>
        </p:nvSpPr>
        <p:spPr/>
        <p:txBody>
          <a:bodyPr/>
          <a:lstStyle/>
          <a:p>
            <a:pPr eaLnBrk="1" hangingPunct="1"/>
            <a:r>
              <a:rPr lang="en-US" smtClean="0"/>
              <a:t>Test configuration 3</a:t>
            </a:r>
            <a:endParaRPr lang="de-DE" smtClean="0"/>
          </a:p>
        </p:txBody>
      </p:sp>
      <p:sp>
        <p:nvSpPr>
          <p:cNvPr id="9222" name="Rectangle 8"/>
          <p:cNvSpPr>
            <a:spLocks noGrp="1" noChangeArrowheads="1"/>
          </p:cNvSpPr>
          <p:nvPr>
            <p:ph type="body" idx="1"/>
          </p:nvPr>
        </p:nvSpPr>
        <p:spPr>
          <a:xfrm>
            <a:off x="823913" y="5300663"/>
            <a:ext cx="8205787" cy="1301750"/>
          </a:xfrm>
        </p:spPr>
        <p:txBody>
          <a:bodyPr/>
          <a:lstStyle/>
          <a:p>
            <a:pPr eaLnBrk="1" hangingPunct="1">
              <a:lnSpc>
                <a:spcPct val="90000"/>
              </a:lnSpc>
            </a:pPr>
            <a:r>
              <a:rPr lang="de-DE" sz="1800" smtClean="0"/>
              <a:t>MTC controls TCs, which execute the test behavior</a:t>
            </a:r>
          </a:p>
          <a:p>
            <a:pPr eaLnBrk="1" hangingPunct="1">
              <a:lnSpc>
                <a:spcPct val="90000"/>
              </a:lnSpc>
            </a:pPr>
            <a:r>
              <a:rPr lang="de-DE" sz="1800" smtClean="0"/>
              <a:t>Test behavior could always be the same or different behavior</a:t>
            </a:r>
          </a:p>
          <a:p>
            <a:pPr eaLnBrk="1" hangingPunct="1">
              <a:lnSpc>
                <a:spcPct val="90000"/>
              </a:lnSpc>
            </a:pPr>
            <a:r>
              <a:rPr lang="de-DE" sz="1800" smtClean="0"/>
              <a:t>Mainly used for functional, scalability or load testing</a:t>
            </a:r>
          </a:p>
        </p:txBody>
      </p:sp>
      <p:sp>
        <p:nvSpPr>
          <p:cNvPr id="9223" name="Oval 9"/>
          <p:cNvSpPr>
            <a:spLocks noChangeArrowheads="1"/>
          </p:cNvSpPr>
          <p:nvPr/>
        </p:nvSpPr>
        <p:spPr bwMode="auto">
          <a:xfrm>
            <a:off x="4330700" y="2305050"/>
            <a:ext cx="309563" cy="171450"/>
          </a:xfrm>
          <a:prstGeom prst="ellipse">
            <a:avLst/>
          </a:prstGeom>
          <a:solidFill>
            <a:srgbClr val="009900"/>
          </a:solidFill>
          <a:ln w="12600">
            <a:noFill/>
            <a:round/>
            <a:headEnd/>
            <a:tailEnd/>
          </a:ln>
        </p:spPr>
        <p:txBody>
          <a:bodyPr wrap="none" anchor="ctr"/>
          <a:lstStyle/>
          <a:p>
            <a:endParaRPr lang="de-DE"/>
          </a:p>
        </p:txBody>
      </p:sp>
      <p:grpSp>
        <p:nvGrpSpPr>
          <p:cNvPr id="9224" name="Group 10"/>
          <p:cNvGrpSpPr>
            <a:grpSpLocks/>
          </p:cNvGrpSpPr>
          <p:nvPr/>
        </p:nvGrpSpPr>
        <p:grpSpPr bwMode="auto">
          <a:xfrm>
            <a:off x="4079875" y="4219575"/>
            <a:ext cx="887413" cy="728663"/>
            <a:chOff x="1527" y="1668"/>
            <a:chExt cx="559" cy="459"/>
          </a:xfrm>
        </p:grpSpPr>
        <p:sp>
          <p:nvSpPr>
            <p:cNvPr id="9244" name="AutoShape 11"/>
            <p:cNvSpPr>
              <a:spLocks noChangeArrowheads="1"/>
            </p:cNvSpPr>
            <p:nvPr/>
          </p:nvSpPr>
          <p:spPr bwMode="auto">
            <a:xfrm>
              <a:off x="1527"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MTC</a:t>
              </a:r>
            </a:p>
          </p:txBody>
        </p:sp>
        <p:sp>
          <p:nvSpPr>
            <p:cNvPr id="9245" name="Oval 12"/>
            <p:cNvSpPr>
              <a:spLocks noChangeArrowheads="1"/>
            </p:cNvSpPr>
            <p:nvPr/>
          </p:nvSpPr>
          <p:spPr bwMode="auto">
            <a:xfrm>
              <a:off x="1689" y="1668"/>
              <a:ext cx="235" cy="111"/>
            </a:xfrm>
            <a:prstGeom prst="ellipse">
              <a:avLst/>
            </a:prstGeom>
            <a:solidFill>
              <a:srgbClr val="969696"/>
            </a:solidFill>
            <a:ln w="12600">
              <a:noFill/>
              <a:round/>
              <a:headEnd/>
              <a:tailEnd/>
            </a:ln>
          </p:spPr>
          <p:txBody>
            <a:bodyPr wrap="none" anchor="ctr"/>
            <a:lstStyle/>
            <a:p>
              <a:endParaRPr lang="de-DE"/>
            </a:p>
          </p:txBody>
        </p:sp>
      </p:grpSp>
      <p:grpSp>
        <p:nvGrpSpPr>
          <p:cNvPr id="9225" name="Group 13"/>
          <p:cNvGrpSpPr>
            <a:grpSpLocks/>
          </p:cNvGrpSpPr>
          <p:nvPr/>
        </p:nvGrpSpPr>
        <p:grpSpPr bwMode="auto">
          <a:xfrm>
            <a:off x="4056063" y="3030538"/>
            <a:ext cx="887412" cy="798512"/>
            <a:chOff x="2962" y="2150"/>
            <a:chExt cx="559" cy="503"/>
          </a:xfrm>
        </p:grpSpPr>
        <p:sp>
          <p:nvSpPr>
            <p:cNvPr id="9241" name="AutoShape 14"/>
            <p:cNvSpPr>
              <a:spLocks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9242" name="Oval 15"/>
            <p:cNvSpPr>
              <a:spLocks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9243" name="Oval 16"/>
            <p:cNvSpPr>
              <a:spLocks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9226" name="AutoShape 17"/>
          <p:cNvCxnSpPr>
            <a:cxnSpLocks noChangeShapeType="1"/>
            <a:stCxn id="9223" idx="4"/>
            <a:endCxn id="9242" idx="0"/>
          </p:cNvCxnSpPr>
          <p:nvPr/>
        </p:nvCxnSpPr>
        <p:spPr bwMode="auto">
          <a:xfrm>
            <a:off x="4486275" y="2476500"/>
            <a:ext cx="17463" cy="554038"/>
          </a:xfrm>
          <a:prstGeom prst="straightConnector1">
            <a:avLst/>
          </a:prstGeom>
          <a:noFill/>
          <a:ln w="9525">
            <a:solidFill>
              <a:schemeClr val="tx1"/>
            </a:solidFill>
            <a:round/>
            <a:headEnd/>
            <a:tailEnd/>
          </a:ln>
        </p:spPr>
      </p:cxnSp>
      <p:grpSp>
        <p:nvGrpSpPr>
          <p:cNvPr id="9227" name="Group 18"/>
          <p:cNvGrpSpPr>
            <a:grpSpLocks/>
          </p:cNvGrpSpPr>
          <p:nvPr/>
        </p:nvGrpSpPr>
        <p:grpSpPr bwMode="auto">
          <a:xfrm>
            <a:off x="5138738" y="3030538"/>
            <a:ext cx="887412" cy="798512"/>
            <a:chOff x="2962" y="2150"/>
            <a:chExt cx="559" cy="503"/>
          </a:xfrm>
        </p:grpSpPr>
        <p:sp>
          <p:nvSpPr>
            <p:cNvPr id="9238" name="AutoShape 19"/>
            <p:cNvSpPr>
              <a:spLocks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9239" name="Oval 20"/>
            <p:cNvSpPr>
              <a:spLocks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9240" name="Oval 21"/>
            <p:cNvSpPr>
              <a:spLocks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grpSp>
        <p:nvGrpSpPr>
          <p:cNvPr id="9228" name="Group 22"/>
          <p:cNvGrpSpPr>
            <a:grpSpLocks/>
          </p:cNvGrpSpPr>
          <p:nvPr/>
        </p:nvGrpSpPr>
        <p:grpSpPr bwMode="auto">
          <a:xfrm>
            <a:off x="3057525" y="3030538"/>
            <a:ext cx="887413" cy="798512"/>
            <a:chOff x="2962" y="2150"/>
            <a:chExt cx="559" cy="503"/>
          </a:xfrm>
        </p:grpSpPr>
        <p:sp>
          <p:nvSpPr>
            <p:cNvPr id="9235" name="AutoShape 23"/>
            <p:cNvSpPr>
              <a:spLocks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9236" name="Oval 24"/>
            <p:cNvSpPr>
              <a:spLocks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9237" name="Oval 25"/>
            <p:cNvSpPr>
              <a:spLocks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9229" name="AutoShape 26"/>
          <p:cNvCxnSpPr>
            <a:cxnSpLocks noChangeShapeType="1"/>
            <a:stCxn id="9245" idx="0"/>
            <a:endCxn id="9237" idx="4"/>
          </p:cNvCxnSpPr>
          <p:nvPr/>
        </p:nvCxnSpPr>
        <p:spPr bwMode="auto">
          <a:xfrm flipH="1" flipV="1">
            <a:off x="3525838" y="3829050"/>
            <a:ext cx="998537" cy="390525"/>
          </a:xfrm>
          <a:prstGeom prst="straightConnector1">
            <a:avLst/>
          </a:prstGeom>
          <a:noFill/>
          <a:ln w="9525">
            <a:solidFill>
              <a:schemeClr val="tx1"/>
            </a:solidFill>
            <a:round/>
            <a:headEnd/>
            <a:tailEnd/>
          </a:ln>
        </p:spPr>
      </p:cxnSp>
      <p:cxnSp>
        <p:nvCxnSpPr>
          <p:cNvPr id="9230" name="AutoShape 27"/>
          <p:cNvCxnSpPr>
            <a:cxnSpLocks noChangeShapeType="1"/>
            <a:stCxn id="9245" idx="0"/>
            <a:endCxn id="9243" idx="4"/>
          </p:cNvCxnSpPr>
          <p:nvPr/>
        </p:nvCxnSpPr>
        <p:spPr bwMode="auto">
          <a:xfrm flipV="1">
            <a:off x="4524375" y="3829050"/>
            <a:ext cx="0" cy="390525"/>
          </a:xfrm>
          <a:prstGeom prst="straightConnector1">
            <a:avLst/>
          </a:prstGeom>
          <a:noFill/>
          <a:ln w="9525">
            <a:solidFill>
              <a:schemeClr val="tx1"/>
            </a:solidFill>
            <a:round/>
            <a:headEnd/>
            <a:tailEnd/>
          </a:ln>
        </p:spPr>
      </p:cxnSp>
      <p:cxnSp>
        <p:nvCxnSpPr>
          <p:cNvPr id="9231" name="AutoShape 28"/>
          <p:cNvCxnSpPr>
            <a:cxnSpLocks noChangeShapeType="1"/>
            <a:stCxn id="9245" idx="0"/>
            <a:endCxn id="9240" idx="4"/>
          </p:cNvCxnSpPr>
          <p:nvPr/>
        </p:nvCxnSpPr>
        <p:spPr bwMode="auto">
          <a:xfrm flipV="1">
            <a:off x="4524375" y="3829050"/>
            <a:ext cx="1082675" cy="390525"/>
          </a:xfrm>
          <a:prstGeom prst="straightConnector1">
            <a:avLst/>
          </a:prstGeom>
          <a:noFill/>
          <a:ln w="9525">
            <a:solidFill>
              <a:schemeClr val="tx1"/>
            </a:solidFill>
            <a:round/>
            <a:headEnd/>
            <a:tailEnd/>
          </a:ln>
        </p:spPr>
      </p:cxnSp>
      <p:cxnSp>
        <p:nvCxnSpPr>
          <p:cNvPr id="9232" name="AutoShape 29"/>
          <p:cNvCxnSpPr>
            <a:cxnSpLocks noChangeShapeType="1"/>
            <a:stCxn id="9223" idx="4"/>
            <a:endCxn id="9236" idx="0"/>
          </p:cNvCxnSpPr>
          <p:nvPr/>
        </p:nvCxnSpPr>
        <p:spPr bwMode="auto">
          <a:xfrm flipH="1">
            <a:off x="3505200" y="2476500"/>
            <a:ext cx="981075" cy="554038"/>
          </a:xfrm>
          <a:prstGeom prst="straightConnector1">
            <a:avLst/>
          </a:prstGeom>
          <a:noFill/>
          <a:ln w="9525">
            <a:solidFill>
              <a:schemeClr val="tx1"/>
            </a:solidFill>
            <a:round/>
            <a:headEnd/>
            <a:tailEnd/>
          </a:ln>
        </p:spPr>
      </p:cxnSp>
      <p:cxnSp>
        <p:nvCxnSpPr>
          <p:cNvPr id="9233" name="AutoShape 30"/>
          <p:cNvCxnSpPr>
            <a:cxnSpLocks noChangeShapeType="1"/>
            <a:stCxn id="9223" idx="4"/>
            <a:endCxn id="9239" idx="0"/>
          </p:cNvCxnSpPr>
          <p:nvPr/>
        </p:nvCxnSpPr>
        <p:spPr bwMode="auto">
          <a:xfrm>
            <a:off x="4486275" y="2476500"/>
            <a:ext cx="1100138" cy="554038"/>
          </a:xfrm>
          <a:prstGeom prst="straightConnector1">
            <a:avLst/>
          </a:prstGeom>
          <a:noFill/>
          <a:ln w="9525">
            <a:solidFill>
              <a:schemeClr val="tx1"/>
            </a:solidFill>
            <a:round/>
            <a:headEnd/>
            <a:tailEnd/>
          </a:ln>
        </p:spPr>
      </p:cxnSp>
      <p:sp>
        <p:nvSpPr>
          <p:cNvPr id="9234" name="Text Box 31"/>
          <p:cNvSpPr txBox="1">
            <a:spLocks noChangeArrowheads="1"/>
          </p:cNvSpPr>
          <p:nvPr/>
        </p:nvSpPr>
        <p:spPr bwMode="auto">
          <a:xfrm>
            <a:off x="274638" y="1379538"/>
            <a:ext cx="6116637" cy="366712"/>
          </a:xfrm>
          <a:prstGeom prst="rect">
            <a:avLst/>
          </a:prstGeom>
          <a:noFill/>
          <a:ln w="9525">
            <a:noFill/>
            <a:miter lim="800000"/>
            <a:headEnd/>
            <a:tailEnd/>
          </a:ln>
        </p:spPr>
        <p:txBody>
          <a:bodyPr>
            <a:spAutoFit/>
          </a:bodyPr>
          <a:lstStyle/>
          <a:p>
            <a:pPr>
              <a:spcBef>
                <a:spcPct val="50000"/>
              </a:spcBef>
            </a:pPr>
            <a:r>
              <a:rPr lang="de-DE"/>
              <a:t>Single Web Service – Multiple Clients</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ChangeArrowheads="1"/>
          </p:cNvSpPr>
          <p:nvPr/>
        </p:nvSpPr>
        <p:spPr bwMode="auto">
          <a:xfrm>
            <a:off x="2711450" y="2381250"/>
            <a:ext cx="3810000" cy="2740025"/>
          </a:xfrm>
          <a:prstGeom prst="roundRect">
            <a:avLst>
              <a:gd name="adj" fmla="val 42"/>
            </a:avLst>
          </a:prstGeom>
          <a:solidFill>
            <a:srgbClr val="DDDDDD"/>
          </a:solidFill>
          <a:ln w="9525">
            <a:noFill/>
            <a:round/>
            <a:headEnd/>
            <a:tailEnd/>
          </a:ln>
        </p:spPr>
        <p:txBody>
          <a:bodyPr wrap="none" anchor="ctr"/>
          <a:lstStyle/>
          <a:p>
            <a:endParaRPr lang="de-DE"/>
          </a:p>
        </p:txBody>
      </p:sp>
      <p:sp>
        <p:nvSpPr>
          <p:cNvPr id="10243" name="Text Box 3"/>
          <p:cNvSpPr txBox="1">
            <a:spLocks noChangeArrowheads="1"/>
          </p:cNvSpPr>
          <p:nvPr/>
        </p:nvSpPr>
        <p:spPr bwMode="auto">
          <a:xfrm>
            <a:off x="4984750" y="2455863"/>
            <a:ext cx="2476500" cy="261937"/>
          </a:xfrm>
          <a:prstGeom prst="rect">
            <a:avLst/>
          </a:prstGeom>
          <a:noFill/>
          <a:ln w="9525">
            <a:noFill/>
            <a:round/>
            <a:headEnd/>
            <a:tailEnd/>
          </a:ln>
        </p:spPr>
        <p:txBody>
          <a:bodyPr lIns="90000" tIns="46800" rIns="90000" bIns="46800">
            <a:spAutoFit/>
          </a:bodyPr>
          <a:lstStyle/>
          <a:p>
            <a:pPr>
              <a:lnSpc>
                <a:spcPct val="93000"/>
              </a:lnSpc>
              <a:spcBef>
                <a:spcPts val="1125"/>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b="1">
                <a:solidFill>
                  <a:srgbClr val="000000"/>
                </a:solidFill>
              </a:rPr>
              <a:t>TTCN-3 Test Case</a:t>
            </a:r>
          </a:p>
        </p:txBody>
      </p:sp>
      <p:sp>
        <p:nvSpPr>
          <p:cNvPr id="10244" name="Rectangle 4"/>
          <p:cNvSpPr>
            <a:spLocks noGrp="1" noChangeArrowheads="1"/>
          </p:cNvSpPr>
          <p:nvPr>
            <p:ph type="title"/>
          </p:nvPr>
        </p:nvSpPr>
        <p:spPr/>
        <p:txBody>
          <a:bodyPr/>
          <a:lstStyle/>
          <a:p>
            <a:pPr eaLnBrk="1" hangingPunct="1"/>
            <a:r>
              <a:rPr lang="en-US" smtClean="0"/>
              <a:t>Test configuration 4</a:t>
            </a:r>
            <a:endParaRPr lang="de-DE" smtClean="0"/>
          </a:p>
        </p:txBody>
      </p:sp>
      <p:sp>
        <p:nvSpPr>
          <p:cNvPr id="10245" name="Rectangle 5"/>
          <p:cNvSpPr>
            <a:spLocks noGrp="1" noChangeArrowheads="1"/>
          </p:cNvSpPr>
          <p:nvPr>
            <p:ph type="body" idx="1"/>
          </p:nvPr>
        </p:nvSpPr>
        <p:spPr>
          <a:xfrm>
            <a:off x="827088" y="5300663"/>
            <a:ext cx="8045450" cy="1169987"/>
          </a:xfrm>
        </p:spPr>
        <p:txBody>
          <a:bodyPr/>
          <a:lstStyle/>
          <a:p>
            <a:pPr eaLnBrk="1" hangingPunct="1">
              <a:lnSpc>
                <a:spcPct val="90000"/>
              </a:lnSpc>
            </a:pPr>
            <a:r>
              <a:rPr lang="de-DE" sz="1800" smtClean="0"/>
              <a:t>MTC controls TCs, which execute the test behavior</a:t>
            </a:r>
          </a:p>
          <a:p>
            <a:pPr eaLnBrk="1" hangingPunct="1">
              <a:lnSpc>
                <a:spcPct val="90000"/>
              </a:lnSpc>
            </a:pPr>
            <a:r>
              <a:rPr lang="de-DE" sz="1800" smtClean="0"/>
              <a:t>Test behavior tests one or more web services</a:t>
            </a:r>
          </a:p>
          <a:p>
            <a:pPr eaLnBrk="1" hangingPunct="1">
              <a:lnSpc>
                <a:spcPct val="90000"/>
              </a:lnSpc>
            </a:pPr>
            <a:r>
              <a:rPr lang="de-DE" sz="1800" smtClean="0"/>
              <a:t>Mainly used for functional, scalability or load testing</a:t>
            </a:r>
          </a:p>
        </p:txBody>
      </p:sp>
      <p:grpSp>
        <p:nvGrpSpPr>
          <p:cNvPr id="10246" name="Group 6"/>
          <p:cNvGrpSpPr>
            <a:grpSpLocks/>
          </p:cNvGrpSpPr>
          <p:nvPr/>
        </p:nvGrpSpPr>
        <p:grpSpPr bwMode="auto">
          <a:xfrm>
            <a:off x="4008438" y="1935163"/>
            <a:ext cx="942975" cy="458787"/>
            <a:chOff x="2058" y="1008"/>
            <a:chExt cx="1923" cy="575"/>
          </a:xfrm>
        </p:grpSpPr>
        <p:sp>
          <p:nvSpPr>
            <p:cNvPr id="10271" name="AutoShape 7"/>
            <p:cNvSpPr>
              <a:spLocks noChangeArrowheads="1"/>
            </p:cNvSpPr>
            <p:nvPr/>
          </p:nvSpPr>
          <p:spPr bwMode="auto">
            <a:xfrm>
              <a:off x="2058" y="1008"/>
              <a:ext cx="1924" cy="576"/>
            </a:xfrm>
            <a:prstGeom prst="roundRect">
              <a:avLst>
                <a:gd name="adj" fmla="val 171"/>
              </a:avLst>
            </a:prstGeom>
            <a:solidFill>
              <a:srgbClr val="FFFFFF"/>
            </a:solidFill>
            <a:ln w="12600">
              <a:solidFill>
                <a:srgbClr val="000000"/>
              </a:solidFill>
              <a:round/>
              <a:headEnd/>
              <a:tailEnd/>
            </a:ln>
          </p:spPr>
          <p:txBody>
            <a:bodyPr wrap="none" anchor="ctr"/>
            <a:lstStyle/>
            <a:p>
              <a:endParaRPr lang="de-DE"/>
            </a:p>
          </p:txBody>
        </p:sp>
        <p:sp>
          <p:nvSpPr>
            <p:cNvPr id="10272" name="AutoShape 8"/>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rgbClr val="000000"/>
                  </a:solidFill>
                </a:rPr>
                <a:t>SUT</a:t>
              </a:r>
            </a:p>
          </p:txBody>
        </p:sp>
      </p:grpSp>
      <p:sp>
        <p:nvSpPr>
          <p:cNvPr id="10247" name="Oval 9"/>
          <p:cNvSpPr>
            <a:spLocks noChangeArrowheads="1"/>
          </p:cNvSpPr>
          <p:nvPr/>
        </p:nvSpPr>
        <p:spPr bwMode="auto">
          <a:xfrm>
            <a:off x="4141788" y="2305050"/>
            <a:ext cx="309562" cy="171450"/>
          </a:xfrm>
          <a:prstGeom prst="ellipse">
            <a:avLst/>
          </a:prstGeom>
          <a:solidFill>
            <a:srgbClr val="009900"/>
          </a:solidFill>
          <a:ln w="12600">
            <a:noFill/>
            <a:round/>
            <a:headEnd/>
            <a:tailEnd/>
          </a:ln>
        </p:spPr>
        <p:txBody>
          <a:bodyPr wrap="none" anchor="ctr"/>
          <a:lstStyle/>
          <a:p>
            <a:endParaRPr lang="de-DE"/>
          </a:p>
        </p:txBody>
      </p:sp>
      <p:grpSp>
        <p:nvGrpSpPr>
          <p:cNvPr id="10248" name="Group 10"/>
          <p:cNvGrpSpPr>
            <a:grpSpLocks/>
          </p:cNvGrpSpPr>
          <p:nvPr/>
        </p:nvGrpSpPr>
        <p:grpSpPr bwMode="auto">
          <a:xfrm>
            <a:off x="4079875" y="4219575"/>
            <a:ext cx="887413" cy="728663"/>
            <a:chOff x="1527" y="1668"/>
            <a:chExt cx="559" cy="459"/>
          </a:xfrm>
        </p:grpSpPr>
        <p:sp>
          <p:nvSpPr>
            <p:cNvPr id="10269" name="AutoShape 11"/>
            <p:cNvSpPr>
              <a:spLocks noChangeArrowheads="1"/>
            </p:cNvSpPr>
            <p:nvPr/>
          </p:nvSpPr>
          <p:spPr bwMode="auto">
            <a:xfrm>
              <a:off x="1527" y="1718"/>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MTC</a:t>
              </a:r>
            </a:p>
          </p:txBody>
        </p:sp>
        <p:sp>
          <p:nvSpPr>
            <p:cNvPr id="10270" name="Oval 12"/>
            <p:cNvSpPr>
              <a:spLocks noChangeArrowheads="1"/>
            </p:cNvSpPr>
            <p:nvPr/>
          </p:nvSpPr>
          <p:spPr bwMode="auto">
            <a:xfrm>
              <a:off x="1689" y="1668"/>
              <a:ext cx="235" cy="111"/>
            </a:xfrm>
            <a:prstGeom prst="ellipse">
              <a:avLst/>
            </a:prstGeom>
            <a:solidFill>
              <a:srgbClr val="969696"/>
            </a:solidFill>
            <a:ln w="12600">
              <a:noFill/>
              <a:round/>
              <a:headEnd/>
              <a:tailEnd/>
            </a:ln>
          </p:spPr>
          <p:txBody>
            <a:bodyPr wrap="none" anchor="ctr"/>
            <a:lstStyle/>
            <a:p>
              <a:endParaRPr lang="de-DE"/>
            </a:p>
          </p:txBody>
        </p:sp>
      </p:grpSp>
      <p:sp>
        <p:nvSpPr>
          <p:cNvPr id="10249" name="AutoShape 13"/>
          <p:cNvSpPr>
            <a:spLocks noChangeArrowheads="1"/>
          </p:cNvSpPr>
          <p:nvPr/>
        </p:nvSpPr>
        <p:spPr bwMode="auto">
          <a:xfrm>
            <a:off x="4056063" y="3101975"/>
            <a:ext cx="887412"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10250" name="Oval 14"/>
          <p:cNvSpPr>
            <a:spLocks noChangeArrowheads="1"/>
          </p:cNvSpPr>
          <p:nvPr/>
        </p:nvSpPr>
        <p:spPr bwMode="auto">
          <a:xfrm>
            <a:off x="4116388" y="3030538"/>
            <a:ext cx="373062" cy="176212"/>
          </a:xfrm>
          <a:prstGeom prst="ellipse">
            <a:avLst/>
          </a:prstGeom>
          <a:solidFill>
            <a:srgbClr val="009900"/>
          </a:solidFill>
          <a:ln w="12600">
            <a:noFill/>
            <a:round/>
            <a:headEnd/>
            <a:tailEnd/>
          </a:ln>
        </p:spPr>
        <p:txBody>
          <a:bodyPr wrap="none" anchor="ctr"/>
          <a:lstStyle/>
          <a:p>
            <a:endParaRPr lang="de-DE"/>
          </a:p>
        </p:txBody>
      </p:sp>
      <p:sp>
        <p:nvSpPr>
          <p:cNvPr id="10251" name="Oval 15"/>
          <p:cNvSpPr>
            <a:spLocks noChangeArrowheads="1"/>
          </p:cNvSpPr>
          <p:nvPr/>
        </p:nvSpPr>
        <p:spPr bwMode="auto">
          <a:xfrm>
            <a:off x="4337050" y="3652838"/>
            <a:ext cx="373063" cy="176212"/>
          </a:xfrm>
          <a:prstGeom prst="ellipse">
            <a:avLst/>
          </a:prstGeom>
          <a:solidFill>
            <a:srgbClr val="969696"/>
          </a:solidFill>
          <a:ln w="12600">
            <a:noFill/>
            <a:round/>
            <a:headEnd/>
            <a:tailEnd/>
          </a:ln>
        </p:spPr>
        <p:txBody>
          <a:bodyPr wrap="none" anchor="ctr"/>
          <a:lstStyle/>
          <a:p>
            <a:endParaRPr lang="de-DE"/>
          </a:p>
        </p:txBody>
      </p:sp>
      <p:cxnSp>
        <p:nvCxnSpPr>
          <p:cNvPr id="10252" name="AutoShape 16"/>
          <p:cNvCxnSpPr>
            <a:cxnSpLocks noChangeShapeType="1"/>
            <a:stCxn id="10247" idx="4"/>
            <a:endCxn id="10250" idx="0"/>
          </p:cNvCxnSpPr>
          <p:nvPr/>
        </p:nvCxnSpPr>
        <p:spPr bwMode="auto">
          <a:xfrm>
            <a:off x="4297363" y="2476500"/>
            <a:ext cx="6350" cy="554038"/>
          </a:xfrm>
          <a:prstGeom prst="straightConnector1">
            <a:avLst/>
          </a:prstGeom>
          <a:noFill/>
          <a:ln w="9525">
            <a:solidFill>
              <a:schemeClr val="tx1"/>
            </a:solidFill>
            <a:round/>
            <a:headEnd/>
            <a:tailEnd/>
          </a:ln>
        </p:spPr>
      </p:cxnSp>
      <p:sp>
        <p:nvSpPr>
          <p:cNvPr id="10253" name="AutoShape 17"/>
          <p:cNvSpPr>
            <a:spLocks noChangeArrowheads="1"/>
          </p:cNvSpPr>
          <p:nvPr/>
        </p:nvSpPr>
        <p:spPr bwMode="auto">
          <a:xfrm>
            <a:off x="5138738" y="3101975"/>
            <a:ext cx="887412" cy="649288"/>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10254" name="Oval 18"/>
          <p:cNvSpPr>
            <a:spLocks noChangeArrowheads="1"/>
          </p:cNvSpPr>
          <p:nvPr/>
        </p:nvSpPr>
        <p:spPr bwMode="auto">
          <a:xfrm>
            <a:off x="5399088" y="3030538"/>
            <a:ext cx="373062" cy="176212"/>
          </a:xfrm>
          <a:prstGeom prst="ellipse">
            <a:avLst/>
          </a:prstGeom>
          <a:solidFill>
            <a:schemeClr val="accent2"/>
          </a:solidFill>
          <a:ln w="12600">
            <a:noFill/>
            <a:round/>
            <a:headEnd/>
            <a:tailEnd/>
          </a:ln>
        </p:spPr>
        <p:txBody>
          <a:bodyPr wrap="none" anchor="ctr"/>
          <a:lstStyle/>
          <a:p>
            <a:endParaRPr lang="de-DE"/>
          </a:p>
        </p:txBody>
      </p:sp>
      <p:sp>
        <p:nvSpPr>
          <p:cNvPr id="10255" name="Oval 19"/>
          <p:cNvSpPr>
            <a:spLocks noChangeArrowheads="1"/>
          </p:cNvSpPr>
          <p:nvPr/>
        </p:nvSpPr>
        <p:spPr bwMode="auto">
          <a:xfrm>
            <a:off x="5419725" y="3652838"/>
            <a:ext cx="373063" cy="176212"/>
          </a:xfrm>
          <a:prstGeom prst="ellipse">
            <a:avLst/>
          </a:prstGeom>
          <a:solidFill>
            <a:srgbClr val="969696"/>
          </a:solidFill>
          <a:ln w="12600">
            <a:noFill/>
            <a:round/>
            <a:headEnd/>
            <a:tailEnd/>
          </a:ln>
        </p:spPr>
        <p:txBody>
          <a:bodyPr wrap="none" anchor="ctr"/>
          <a:lstStyle/>
          <a:p>
            <a:endParaRPr lang="de-DE"/>
          </a:p>
        </p:txBody>
      </p:sp>
      <p:grpSp>
        <p:nvGrpSpPr>
          <p:cNvPr id="10256" name="Group 20"/>
          <p:cNvGrpSpPr>
            <a:grpSpLocks/>
          </p:cNvGrpSpPr>
          <p:nvPr/>
        </p:nvGrpSpPr>
        <p:grpSpPr bwMode="auto">
          <a:xfrm>
            <a:off x="3057525" y="3030538"/>
            <a:ext cx="887413" cy="798512"/>
            <a:chOff x="2962" y="2150"/>
            <a:chExt cx="559" cy="503"/>
          </a:xfrm>
        </p:grpSpPr>
        <p:sp>
          <p:nvSpPr>
            <p:cNvPr id="10266" name="AutoShape 21"/>
            <p:cNvSpPr>
              <a:spLocks noChangeArrowheads="1"/>
            </p:cNvSpPr>
            <p:nvPr/>
          </p:nvSpPr>
          <p:spPr bwMode="auto">
            <a:xfrm>
              <a:off x="2962" y="2195"/>
              <a:ext cx="559" cy="409"/>
            </a:xfrm>
            <a:prstGeom prst="roundRect">
              <a:avLst>
                <a:gd name="adj" fmla="val 157"/>
              </a:avLst>
            </a:prstGeom>
            <a:solidFill>
              <a:srgbClr val="9E1A38"/>
            </a:solidFill>
            <a:ln w="9525">
              <a:no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a:solidFill>
                    <a:schemeClr val="bg1"/>
                  </a:solidFill>
                </a:rPr>
                <a:t>TC</a:t>
              </a:r>
            </a:p>
          </p:txBody>
        </p:sp>
        <p:sp>
          <p:nvSpPr>
            <p:cNvPr id="10267" name="Oval 22"/>
            <p:cNvSpPr>
              <a:spLocks noChangeArrowheads="1"/>
            </p:cNvSpPr>
            <p:nvPr/>
          </p:nvSpPr>
          <p:spPr bwMode="auto">
            <a:xfrm>
              <a:off x="3126" y="2150"/>
              <a:ext cx="235" cy="111"/>
            </a:xfrm>
            <a:prstGeom prst="ellipse">
              <a:avLst/>
            </a:prstGeom>
            <a:solidFill>
              <a:srgbClr val="009900"/>
            </a:solidFill>
            <a:ln w="12600">
              <a:noFill/>
              <a:round/>
              <a:headEnd/>
              <a:tailEnd/>
            </a:ln>
          </p:spPr>
          <p:txBody>
            <a:bodyPr wrap="none" anchor="ctr"/>
            <a:lstStyle/>
            <a:p>
              <a:endParaRPr lang="de-DE"/>
            </a:p>
          </p:txBody>
        </p:sp>
        <p:sp>
          <p:nvSpPr>
            <p:cNvPr id="10268" name="Oval 23"/>
            <p:cNvSpPr>
              <a:spLocks noChangeArrowheads="1"/>
            </p:cNvSpPr>
            <p:nvPr/>
          </p:nvSpPr>
          <p:spPr bwMode="auto">
            <a:xfrm>
              <a:off x="3139" y="2542"/>
              <a:ext cx="235" cy="111"/>
            </a:xfrm>
            <a:prstGeom prst="ellipse">
              <a:avLst/>
            </a:prstGeom>
            <a:solidFill>
              <a:srgbClr val="969696"/>
            </a:solidFill>
            <a:ln w="12600">
              <a:noFill/>
              <a:round/>
              <a:headEnd/>
              <a:tailEnd/>
            </a:ln>
          </p:spPr>
          <p:txBody>
            <a:bodyPr wrap="none" anchor="ctr"/>
            <a:lstStyle/>
            <a:p>
              <a:endParaRPr lang="de-DE"/>
            </a:p>
          </p:txBody>
        </p:sp>
      </p:grpSp>
      <p:cxnSp>
        <p:nvCxnSpPr>
          <p:cNvPr id="10257" name="AutoShape 24"/>
          <p:cNvCxnSpPr>
            <a:cxnSpLocks noChangeShapeType="1"/>
            <a:stCxn id="10270" idx="0"/>
            <a:endCxn id="10268" idx="4"/>
          </p:cNvCxnSpPr>
          <p:nvPr/>
        </p:nvCxnSpPr>
        <p:spPr bwMode="auto">
          <a:xfrm flipH="1" flipV="1">
            <a:off x="3525838" y="3829050"/>
            <a:ext cx="998537" cy="390525"/>
          </a:xfrm>
          <a:prstGeom prst="straightConnector1">
            <a:avLst/>
          </a:prstGeom>
          <a:noFill/>
          <a:ln w="9525">
            <a:solidFill>
              <a:schemeClr val="tx1"/>
            </a:solidFill>
            <a:round/>
            <a:headEnd/>
            <a:tailEnd/>
          </a:ln>
        </p:spPr>
      </p:cxnSp>
      <p:cxnSp>
        <p:nvCxnSpPr>
          <p:cNvPr id="10258" name="AutoShape 25"/>
          <p:cNvCxnSpPr>
            <a:cxnSpLocks noChangeShapeType="1"/>
            <a:stCxn id="10270" idx="0"/>
            <a:endCxn id="10251" idx="4"/>
          </p:cNvCxnSpPr>
          <p:nvPr/>
        </p:nvCxnSpPr>
        <p:spPr bwMode="auto">
          <a:xfrm flipV="1">
            <a:off x="4524375" y="3829050"/>
            <a:ext cx="0" cy="390525"/>
          </a:xfrm>
          <a:prstGeom prst="straightConnector1">
            <a:avLst/>
          </a:prstGeom>
          <a:noFill/>
          <a:ln w="9525">
            <a:solidFill>
              <a:schemeClr val="tx1"/>
            </a:solidFill>
            <a:round/>
            <a:headEnd/>
            <a:tailEnd/>
          </a:ln>
        </p:spPr>
      </p:cxnSp>
      <p:cxnSp>
        <p:nvCxnSpPr>
          <p:cNvPr id="10259" name="AutoShape 26"/>
          <p:cNvCxnSpPr>
            <a:cxnSpLocks noChangeShapeType="1"/>
            <a:stCxn id="10270" idx="0"/>
            <a:endCxn id="10255" idx="4"/>
          </p:cNvCxnSpPr>
          <p:nvPr/>
        </p:nvCxnSpPr>
        <p:spPr bwMode="auto">
          <a:xfrm flipV="1">
            <a:off x="4524375" y="3829050"/>
            <a:ext cx="1082675" cy="390525"/>
          </a:xfrm>
          <a:prstGeom prst="straightConnector1">
            <a:avLst/>
          </a:prstGeom>
          <a:noFill/>
          <a:ln w="9525">
            <a:solidFill>
              <a:schemeClr val="tx1"/>
            </a:solidFill>
            <a:round/>
            <a:headEnd/>
            <a:tailEnd/>
          </a:ln>
        </p:spPr>
      </p:cxnSp>
      <p:cxnSp>
        <p:nvCxnSpPr>
          <p:cNvPr id="10260" name="AutoShape 27"/>
          <p:cNvCxnSpPr>
            <a:cxnSpLocks noChangeShapeType="1"/>
            <a:stCxn id="10247" idx="4"/>
            <a:endCxn id="10267" idx="0"/>
          </p:cNvCxnSpPr>
          <p:nvPr/>
        </p:nvCxnSpPr>
        <p:spPr bwMode="auto">
          <a:xfrm flipH="1">
            <a:off x="3505200" y="2476500"/>
            <a:ext cx="792163" cy="554038"/>
          </a:xfrm>
          <a:prstGeom prst="straightConnector1">
            <a:avLst/>
          </a:prstGeom>
          <a:noFill/>
          <a:ln w="9525">
            <a:solidFill>
              <a:schemeClr val="tx1"/>
            </a:solidFill>
            <a:round/>
            <a:headEnd/>
            <a:tailEnd/>
          </a:ln>
        </p:spPr>
      </p:cxnSp>
      <p:cxnSp>
        <p:nvCxnSpPr>
          <p:cNvPr id="10261" name="AutoShape 28"/>
          <p:cNvCxnSpPr>
            <a:cxnSpLocks noChangeShapeType="1"/>
            <a:stCxn id="10262" idx="4"/>
            <a:endCxn id="10254" idx="0"/>
          </p:cNvCxnSpPr>
          <p:nvPr/>
        </p:nvCxnSpPr>
        <p:spPr bwMode="auto">
          <a:xfrm>
            <a:off x="4708525" y="2479675"/>
            <a:ext cx="877888" cy="550863"/>
          </a:xfrm>
          <a:prstGeom prst="straightConnector1">
            <a:avLst/>
          </a:prstGeom>
          <a:noFill/>
          <a:ln w="9525">
            <a:solidFill>
              <a:schemeClr val="tx1"/>
            </a:solidFill>
            <a:round/>
            <a:headEnd/>
            <a:tailEnd/>
          </a:ln>
        </p:spPr>
      </p:cxnSp>
      <p:sp>
        <p:nvSpPr>
          <p:cNvPr id="10262" name="Oval 29"/>
          <p:cNvSpPr>
            <a:spLocks noChangeArrowheads="1"/>
          </p:cNvSpPr>
          <p:nvPr/>
        </p:nvSpPr>
        <p:spPr bwMode="auto">
          <a:xfrm>
            <a:off x="4552950" y="2308225"/>
            <a:ext cx="309563" cy="171450"/>
          </a:xfrm>
          <a:prstGeom prst="ellipse">
            <a:avLst/>
          </a:prstGeom>
          <a:solidFill>
            <a:schemeClr val="accent2"/>
          </a:solidFill>
          <a:ln w="12600">
            <a:noFill/>
            <a:round/>
            <a:headEnd/>
            <a:tailEnd/>
          </a:ln>
        </p:spPr>
        <p:txBody>
          <a:bodyPr wrap="none" anchor="ctr"/>
          <a:lstStyle/>
          <a:p>
            <a:endParaRPr lang="de-DE"/>
          </a:p>
        </p:txBody>
      </p:sp>
      <p:sp>
        <p:nvSpPr>
          <p:cNvPr id="10263" name="Oval 30"/>
          <p:cNvSpPr>
            <a:spLocks noChangeArrowheads="1"/>
          </p:cNvSpPr>
          <p:nvPr/>
        </p:nvSpPr>
        <p:spPr bwMode="auto">
          <a:xfrm>
            <a:off x="4572000" y="3033713"/>
            <a:ext cx="309563" cy="171450"/>
          </a:xfrm>
          <a:prstGeom prst="ellipse">
            <a:avLst/>
          </a:prstGeom>
          <a:solidFill>
            <a:schemeClr val="accent2"/>
          </a:solidFill>
          <a:ln w="12600">
            <a:noFill/>
            <a:round/>
            <a:headEnd/>
            <a:tailEnd/>
          </a:ln>
        </p:spPr>
        <p:txBody>
          <a:bodyPr wrap="none" anchor="ctr"/>
          <a:lstStyle/>
          <a:p>
            <a:endParaRPr lang="de-DE"/>
          </a:p>
        </p:txBody>
      </p:sp>
      <p:cxnSp>
        <p:nvCxnSpPr>
          <p:cNvPr id="10264" name="AutoShape 31"/>
          <p:cNvCxnSpPr>
            <a:cxnSpLocks noChangeShapeType="1"/>
            <a:stCxn id="10262" idx="4"/>
            <a:endCxn id="10263" idx="0"/>
          </p:cNvCxnSpPr>
          <p:nvPr/>
        </p:nvCxnSpPr>
        <p:spPr bwMode="auto">
          <a:xfrm>
            <a:off x="4708525" y="2479675"/>
            <a:ext cx="19050" cy="554038"/>
          </a:xfrm>
          <a:prstGeom prst="straightConnector1">
            <a:avLst/>
          </a:prstGeom>
          <a:noFill/>
          <a:ln w="9525">
            <a:solidFill>
              <a:schemeClr val="tx1"/>
            </a:solidFill>
            <a:round/>
            <a:headEnd/>
            <a:tailEnd/>
          </a:ln>
        </p:spPr>
      </p:cxnSp>
      <p:sp>
        <p:nvSpPr>
          <p:cNvPr id="10265" name="Text Box 32"/>
          <p:cNvSpPr txBox="1">
            <a:spLocks noChangeArrowheads="1"/>
          </p:cNvSpPr>
          <p:nvPr/>
        </p:nvSpPr>
        <p:spPr bwMode="auto">
          <a:xfrm>
            <a:off x="274638" y="1379538"/>
            <a:ext cx="6116637" cy="366712"/>
          </a:xfrm>
          <a:prstGeom prst="rect">
            <a:avLst/>
          </a:prstGeom>
          <a:noFill/>
          <a:ln w="9525">
            <a:noFill/>
            <a:miter lim="800000"/>
            <a:headEnd/>
            <a:tailEnd/>
          </a:ln>
        </p:spPr>
        <p:txBody>
          <a:bodyPr>
            <a:spAutoFit/>
          </a:bodyPr>
          <a:lstStyle/>
          <a:p>
            <a:pPr>
              <a:spcBef>
                <a:spcPct val="50000"/>
              </a:spcBef>
            </a:pPr>
            <a:r>
              <a:rPr lang="de-DE"/>
              <a:t>Multiple Web Service – Multiple Client</a:t>
            </a:r>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3000" smtClean="0"/>
              <a:t>Multiple Test Components Running </a:t>
            </a:r>
            <a:br>
              <a:rPr lang="en-US" sz="3000" smtClean="0"/>
            </a:br>
            <a:r>
              <a:rPr lang="en-US" sz="3000" smtClean="0"/>
              <a:t>on Multiple Test Devices</a:t>
            </a:r>
          </a:p>
        </p:txBody>
      </p:sp>
      <p:grpSp>
        <p:nvGrpSpPr>
          <p:cNvPr id="2" name="Group 3"/>
          <p:cNvGrpSpPr>
            <a:grpSpLocks/>
          </p:cNvGrpSpPr>
          <p:nvPr/>
        </p:nvGrpSpPr>
        <p:grpSpPr bwMode="auto">
          <a:xfrm>
            <a:off x="5662613" y="3295650"/>
            <a:ext cx="1954212" cy="1954213"/>
            <a:chOff x="1165" y="1821"/>
            <a:chExt cx="1090" cy="1090"/>
          </a:xfrm>
        </p:grpSpPr>
        <p:grpSp>
          <p:nvGrpSpPr>
            <p:cNvPr id="11315" name="Group 4"/>
            <p:cNvGrpSpPr>
              <a:grpSpLocks/>
            </p:cNvGrpSpPr>
            <p:nvPr/>
          </p:nvGrpSpPr>
          <p:grpSpPr bwMode="auto">
            <a:xfrm>
              <a:off x="1281" y="1927"/>
              <a:ext cx="879" cy="881"/>
              <a:chOff x="1309" y="1927"/>
              <a:chExt cx="879" cy="881"/>
            </a:xfrm>
          </p:grpSpPr>
          <p:grpSp>
            <p:nvGrpSpPr>
              <p:cNvPr id="11321" name="Group 5"/>
              <p:cNvGrpSpPr>
                <a:grpSpLocks/>
              </p:cNvGrpSpPr>
              <p:nvPr/>
            </p:nvGrpSpPr>
            <p:grpSpPr bwMode="auto">
              <a:xfrm>
                <a:off x="1309" y="1927"/>
                <a:ext cx="879" cy="881"/>
                <a:chOff x="1309" y="1927"/>
                <a:chExt cx="879" cy="881"/>
              </a:xfrm>
            </p:grpSpPr>
            <p:sp>
              <p:nvSpPr>
                <p:cNvPr id="11324" name="Line 6"/>
                <p:cNvSpPr>
                  <a:spLocks noChangeShapeType="1"/>
                </p:cNvSpPr>
                <p:nvPr/>
              </p:nvSpPr>
              <p:spPr bwMode="auto">
                <a:xfrm flipH="1">
                  <a:off x="1310"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1325" name="Line 7"/>
                <p:cNvSpPr>
                  <a:spLocks noChangeShapeType="1"/>
                </p:cNvSpPr>
                <p:nvPr/>
              </p:nvSpPr>
              <p:spPr bwMode="auto">
                <a:xfrm flipH="1">
                  <a:off x="1749" y="2369"/>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1326" name="Line 8"/>
                <p:cNvSpPr>
                  <a:spLocks noChangeShapeType="1"/>
                </p:cNvSpPr>
                <p:nvPr/>
              </p:nvSpPr>
              <p:spPr bwMode="auto">
                <a:xfrm rot="16200000" flipH="1">
                  <a:off x="1748" y="1927"/>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1327" name="Line 9"/>
                <p:cNvSpPr>
                  <a:spLocks noChangeShapeType="1"/>
                </p:cNvSpPr>
                <p:nvPr/>
              </p:nvSpPr>
              <p:spPr bwMode="auto">
                <a:xfrm rot="16200000" flipH="1">
                  <a:off x="1309" y="2366"/>
                  <a:ext cx="439" cy="439"/>
                </a:xfrm>
                <a:prstGeom prst="line">
                  <a:avLst/>
                </a:prstGeom>
                <a:noFill/>
                <a:ln w="9525">
                  <a:solidFill>
                    <a:schemeClr val="tx1"/>
                  </a:solidFill>
                  <a:prstDash val="sysDot"/>
                  <a:round/>
                  <a:headEnd/>
                  <a:tailEnd/>
                </a:ln>
              </p:spPr>
              <p:txBody>
                <a:bodyPr wrap="none" lIns="0" tIns="0" rIns="0" bIns="0" anchor="ctr"/>
                <a:lstStyle/>
                <a:p>
                  <a:endParaRPr lang="de-DE"/>
                </a:p>
              </p:txBody>
            </p:sp>
          </p:grpSp>
          <p:sp>
            <p:nvSpPr>
              <p:cNvPr id="11322" name="Line 10"/>
              <p:cNvSpPr>
                <a:spLocks noChangeShapeType="1"/>
              </p:cNvSpPr>
              <p:nvPr/>
            </p:nvSpPr>
            <p:spPr bwMode="auto">
              <a:xfrm>
                <a:off x="1748" y="1927"/>
                <a:ext cx="0" cy="878"/>
              </a:xfrm>
              <a:prstGeom prst="line">
                <a:avLst/>
              </a:prstGeom>
              <a:noFill/>
              <a:ln w="9525">
                <a:solidFill>
                  <a:schemeClr val="tx1"/>
                </a:solidFill>
                <a:prstDash val="sysDot"/>
                <a:round/>
                <a:headEnd/>
                <a:tailEnd/>
              </a:ln>
            </p:spPr>
            <p:txBody>
              <a:bodyPr wrap="none" lIns="0" tIns="0" rIns="0" bIns="0" anchor="ctr"/>
              <a:lstStyle/>
              <a:p>
                <a:endParaRPr lang="de-DE"/>
              </a:p>
            </p:txBody>
          </p:sp>
          <p:sp>
            <p:nvSpPr>
              <p:cNvPr id="11323" name="Line 11"/>
              <p:cNvSpPr>
                <a:spLocks noChangeShapeType="1"/>
              </p:cNvSpPr>
              <p:nvPr/>
            </p:nvSpPr>
            <p:spPr bwMode="auto">
              <a:xfrm>
                <a:off x="1310" y="2366"/>
                <a:ext cx="877" cy="0"/>
              </a:xfrm>
              <a:prstGeom prst="line">
                <a:avLst/>
              </a:prstGeom>
              <a:noFill/>
              <a:ln w="9525">
                <a:solidFill>
                  <a:schemeClr val="tx1"/>
                </a:solidFill>
                <a:prstDash val="sysDot"/>
                <a:round/>
                <a:headEnd/>
                <a:tailEnd/>
              </a:ln>
            </p:spPr>
            <p:txBody>
              <a:bodyPr wrap="none" lIns="0" tIns="0" rIns="0" bIns="0" anchor="ctr"/>
              <a:lstStyle/>
              <a:p>
                <a:endParaRPr lang="de-DE"/>
              </a:p>
            </p:txBody>
          </p:sp>
        </p:grpSp>
        <p:grpSp>
          <p:nvGrpSpPr>
            <p:cNvPr id="11316" name="Group 12"/>
            <p:cNvGrpSpPr>
              <a:grpSpLocks/>
            </p:cNvGrpSpPr>
            <p:nvPr/>
          </p:nvGrpSpPr>
          <p:grpSpPr bwMode="auto">
            <a:xfrm>
              <a:off x="1165" y="1821"/>
              <a:ext cx="1090" cy="1090"/>
              <a:chOff x="1165" y="1821"/>
              <a:chExt cx="1090" cy="1090"/>
            </a:xfrm>
          </p:grpSpPr>
          <p:pic>
            <p:nvPicPr>
              <p:cNvPr id="11317" name="Picture 13"/>
              <p:cNvPicPr>
                <a:picLocks noChangeAspect="1" noChangeArrowheads="1"/>
              </p:cNvPicPr>
              <p:nvPr/>
            </p:nvPicPr>
            <p:blipFill>
              <a:blip r:embed="rId3" cstate="print"/>
              <a:srcRect/>
              <a:stretch>
                <a:fillRect/>
              </a:stretch>
            </p:blipFill>
            <p:spPr bwMode="auto">
              <a:xfrm>
                <a:off x="1576" y="1821"/>
                <a:ext cx="267" cy="232"/>
              </a:xfrm>
              <a:prstGeom prst="rect">
                <a:avLst/>
              </a:prstGeom>
              <a:noFill/>
              <a:ln w="9525">
                <a:noFill/>
                <a:round/>
                <a:headEnd/>
                <a:tailEnd/>
              </a:ln>
            </p:spPr>
          </p:pic>
          <p:pic>
            <p:nvPicPr>
              <p:cNvPr id="11318" name="Picture 14"/>
              <p:cNvPicPr>
                <a:picLocks noChangeAspect="1" noChangeArrowheads="1"/>
              </p:cNvPicPr>
              <p:nvPr/>
            </p:nvPicPr>
            <p:blipFill>
              <a:blip r:embed="rId3" cstate="print"/>
              <a:srcRect/>
              <a:stretch>
                <a:fillRect/>
              </a:stretch>
            </p:blipFill>
            <p:spPr bwMode="auto">
              <a:xfrm>
                <a:off x="1165" y="2250"/>
                <a:ext cx="267" cy="232"/>
              </a:xfrm>
              <a:prstGeom prst="rect">
                <a:avLst/>
              </a:prstGeom>
              <a:noFill/>
              <a:ln w="9525">
                <a:noFill/>
                <a:round/>
                <a:headEnd/>
                <a:tailEnd/>
              </a:ln>
            </p:spPr>
          </p:pic>
          <p:pic>
            <p:nvPicPr>
              <p:cNvPr id="11319" name="Picture 15"/>
              <p:cNvPicPr>
                <a:picLocks noChangeAspect="1" noChangeArrowheads="1"/>
              </p:cNvPicPr>
              <p:nvPr/>
            </p:nvPicPr>
            <p:blipFill>
              <a:blip r:embed="rId3" cstate="print"/>
              <a:srcRect/>
              <a:stretch>
                <a:fillRect/>
              </a:stretch>
            </p:blipFill>
            <p:spPr bwMode="auto">
              <a:xfrm>
                <a:off x="1988" y="2250"/>
                <a:ext cx="267" cy="232"/>
              </a:xfrm>
              <a:prstGeom prst="rect">
                <a:avLst/>
              </a:prstGeom>
              <a:noFill/>
              <a:ln w="9525">
                <a:noFill/>
                <a:round/>
                <a:headEnd/>
                <a:tailEnd/>
              </a:ln>
            </p:spPr>
          </p:pic>
          <p:pic>
            <p:nvPicPr>
              <p:cNvPr id="11320" name="Picture 16"/>
              <p:cNvPicPr>
                <a:picLocks noChangeAspect="1" noChangeArrowheads="1"/>
              </p:cNvPicPr>
              <p:nvPr/>
            </p:nvPicPr>
            <p:blipFill>
              <a:blip r:embed="rId3" cstate="print"/>
              <a:srcRect/>
              <a:stretch>
                <a:fillRect/>
              </a:stretch>
            </p:blipFill>
            <p:spPr bwMode="auto">
              <a:xfrm>
                <a:off x="1576" y="2679"/>
                <a:ext cx="267" cy="232"/>
              </a:xfrm>
              <a:prstGeom prst="rect">
                <a:avLst/>
              </a:prstGeom>
              <a:noFill/>
              <a:ln w="9525">
                <a:noFill/>
                <a:round/>
                <a:headEnd/>
                <a:tailEnd/>
              </a:ln>
            </p:spPr>
          </p:pic>
        </p:grpSp>
      </p:grpSp>
      <p:sp>
        <p:nvSpPr>
          <p:cNvPr id="166929" name="Rectangle 17"/>
          <p:cNvSpPr>
            <a:spLocks noChangeArrowheads="1"/>
          </p:cNvSpPr>
          <p:nvPr/>
        </p:nvSpPr>
        <p:spPr bwMode="auto">
          <a:xfrm>
            <a:off x="4411663"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66930" name="Rectangle 18"/>
          <p:cNvSpPr>
            <a:spLocks noChangeArrowheads="1"/>
          </p:cNvSpPr>
          <p:nvPr/>
        </p:nvSpPr>
        <p:spPr bwMode="auto">
          <a:xfrm>
            <a:off x="7977188" y="39354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66931" name="Rectangle 19"/>
          <p:cNvSpPr>
            <a:spLocks noChangeArrowheads="1"/>
          </p:cNvSpPr>
          <p:nvPr/>
        </p:nvSpPr>
        <p:spPr bwMode="auto">
          <a:xfrm>
            <a:off x="6186488" y="2170113"/>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sp>
        <p:nvSpPr>
          <p:cNvPr id="166932" name="Rectangle 20"/>
          <p:cNvSpPr>
            <a:spLocks noChangeArrowheads="1"/>
          </p:cNvSpPr>
          <p:nvPr/>
        </p:nvSpPr>
        <p:spPr bwMode="auto">
          <a:xfrm>
            <a:off x="6200775" y="5697538"/>
            <a:ext cx="908050" cy="673100"/>
          </a:xfrm>
          <a:prstGeom prst="rect">
            <a:avLst/>
          </a:prstGeom>
          <a:solidFill>
            <a:srgbClr val="9E1A38"/>
          </a:solidFill>
          <a:ln w="9525">
            <a:solidFill>
              <a:srgbClr val="C13567"/>
            </a:solidFill>
            <a:miter lim="800000"/>
            <a:headEnd/>
            <a:tailEnd/>
          </a:ln>
        </p:spPr>
        <p:txBody>
          <a:bodyPr wrap="none" lIns="0" tIns="0" rIns="0" bIns="0" anchor="ctr"/>
          <a:lstStyle/>
          <a:p>
            <a:pPr algn="ctr"/>
            <a:r>
              <a:rPr lang="de-DE" sz="1600">
                <a:solidFill>
                  <a:schemeClr val="bg1"/>
                </a:solidFill>
              </a:rPr>
              <a:t>Test</a:t>
            </a:r>
            <a:br>
              <a:rPr lang="de-DE" sz="1600">
                <a:solidFill>
                  <a:schemeClr val="bg1"/>
                </a:solidFill>
              </a:rPr>
            </a:br>
            <a:r>
              <a:rPr lang="de-DE" sz="1600">
                <a:solidFill>
                  <a:schemeClr val="bg1"/>
                </a:solidFill>
              </a:rPr>
              <a:t>Device</a:t>
            </a:r>
            <a:endParaRPr lang="en-US" sz="1600">
              <a:solidFill>
                <a:schemeClr val="bg1"/>
              </a:solidFill>
            </a:endParaRPr>
          </a:p>
        </p:txBody>
      </p:sp>
      <p:grpSp>
        <p:nvGrpSpPr>
          <p:cNvPr id="6" name="Group 21"/>
          <p:cNvGrpSpPr>
            <a:grpSpLocks/>
          </p:cNvGrpSpPr>
          <p:nvPr/>
        </p:nvGrpSpPr>
        <p:grpSpPr bwMode="auto">
          <a:xfrm>
            <a:off x="5319713" y="2843213"/>
            <a:ext cx="2647950" cy="2859087"/>
            <a:chOff x="3333" y="1731"/>
            <a:chExt cx="1668" cy="1801"/>
          </a:xfrm>
        </p:grpSpPr>
        <p:sp>
          <p:nvSpPr>
            <p:cNvPr id="11311" name="Line 22"/>
            <p:cNvSpPr>
              <a:spLocks noChangeShapeType="1"/>
            </p:cNvSpPr>
            <p:nvPr/>
          </p:nvSpPr>
          <p:spPr bwMode="auto">
            <a:xfrm>
              <a:off x="3333" y="2631"/>
              <a:ext cx="216" cy="0"/>
            </a:xfrm>
            <a:prstGeom prst="line">
              <a:avLst/>
            </a:prstGeom>
            <a:noFill/>
            <a:ln w="76200">
              <a:solidFill>
                <a:schemeClr val="tx1"/>
              </a:solidFill>
              <a:round/>
              <a:headEnd/>
              <a:tailEnd/>
            </a:ln>
          </p:spPr>
          <p:txBody>
            <a:bodyPr wrap="none" lIns="0" tIns="0" rIns="0" bIns="0" anchor="ctr"/>
            <a:lstStyle/>
            <a:p>
              <a:endParaRPr lang="de-DE"/>
            </a:p>
          </p:txBody>
        </p:sp>
        <p:sp>
          <p:nvSpPr>
            <p:cNvPr id="11312" name="Line 23"/>
            <p:cNvSpPr>
              <a:spLocks noChangeShapeType="1"/>
            </p:cNvSpPr>
            <p:nvPr/>
          </p:nvSpPr>
          <p:spPr bwMode="auto">
            <a:xfrm>
              <a:off x="4785" y="2631"/>
              <a:ext cx="216" cy="0"/>
            </a:xfrm>
            <a:prstGeom prst="line">
              <a:avLst/>
            </a:prstGeom>
            <a:noFill/>
            <a:ln w="76200">
              <a:solidFill>
                <a:schemeClr val="tx1"/>
              </a:solidFill>
              <a:round/>
              <a:headEnd/>
              <a:tailEnd/>
            </a:ln>
          </p:spPr>
          <p:txBody>
            <a:bodyPr wrap="none" lIns="0" tIns="0" rIns="0" bIns="0" anchor="ctr"/>
            <a:lstStyle/>
            <a:p>
              <a:endParaRPr lang="de-DE"/>
            </a:p>
          </p:txBody>
        </p:sp>
        <p:sp>
          <p:nvSpPr>
            <p:cNvPr id="11313" name="Line 24"/>
            <p:cNvSpPr>
              <a:spLocks noChangeShapeType="1"/>
            </p:cNvSpPr>
            <p:nvPr/>
          </p:nvSpPr>
          <p:spPr bwMode="auto">
            <a:xfrm>
              <a:off x="4165" y="1731"/>
              <a:ext cx="0" cy="285"/>
            </a:xfrm>
            <a:prstGeom prst="line">
              <a:avLst/>
            </a:prstGeom>
            <a:noFill/>
            <a:ln w="76200">
              <a:solidFill>
                <a:schemeClr val="tx1"/>
              </a:solidFill>
              <a:round/>
              <a:headEnd/>
              <a:tailEnd/>
            </a:ln>
          </p:spPr>
          <p:txBody>
            <a:bodyPr wrap="none" lIns="0" tIns="0" rIns="0" bIns="0" anchor="ctr"/>
            <a:lstStyle/>
            <a:p>
              <a:endParaRPr lang="de-DE"/>
            </a:p>
          </p:txBody>
        </p:sp>
        <p:sp>
          <p:nvSpPr>
            <p:cNvPr id="11314" name="Line 25"/>
            <p:cNvSpPr>
              <a:spLocks noChangeShapeType="1"/>
            </p:cNvSpPr>
            <p:nvPr/>
          </p:nvSpPr>
          <p:spPr bwMode="auto">
            <a:xfrm>
              <a:off x="4165" y="3247"/>
              <a:ext cx="0" cy="285"/>
            </a:xfrm>
            <a:prstGeom prst="line">
              <a:avLst/>
            </a:prstGeom>
            <a:noFill/>
            <a:ln w="76200">
              <a:solidFill>
                <a:schemeClr val="tx1"/>
              </a:solidFill>
              <a:round/>
              <a:headEnd/>
              <a:tailEnd/>
            </a:ln>
          </p:spPr>
          <p:txBody>
            <a:bodyPr wrap="none" lIns="0" tIns="0" rIns="0" bIns="0" anchor="ctr"/>
            <a:lstStyle/>
            <a:p>
              <a:endParaRPr lang="de-DE"/>
            </a:p>
          </p:txBody>
        </p:sp>
      </p:grpSp>
      <p:sp>
        <p:nvSpPr>
          <p:cNvPr id="166938" name="Text Box 26"/>
          <p:cNvSpPr txBox="1">
            <a:spLocks noChangeArrowheads="1"/>
          </p:cNvSpPr>
          <p:nvPr/>
        </p:nvSpPr>
        <p:spPr bwMode="auto">
          <a:xfrm>
            <a:off x="5456238" y="1376363"/>
            <a:ext cx="2406650" cy="641350"/>
          </a:xfrm>
          <a:prstGeom prst="rect">
            <a:avLst/>
          </a:prstGeom>
          <a:noFill/>
          <a:ln w="9525">
            <a:noFill/>
            <a:miter lim="800000"/>
            <a:headEnd/>
            <a:tailEnd/>
          </a:ln>
        </p:spPr>
        <p:txBody>
          <a:bodyPr wrap="none">
            <a:spAutoFit/>
          </a:bodyPr>
          <a:lstStyle/>
          <a:p>
            <a:pPr algn="ctr"/>
            <a:r>
              <a:rPr lang="de-DE"/>
              <a:t>Physical configuration</a:t>
            </a:r>
          </a:p>
          <a:p>
            <a:pPr algn="ctr"/>
            <a:r>
              <a:rPr lang="de-DE"/>
              <a:t>with real test devices</a:t>
            </a:r>
          </a:p>
        </p:txBody>
      </p:sp>
      <p:sp>
        <p:nvSpPr>
          <p:cNvPr id="166939" name="Text Box 27"/>
          <p:cNvSpPr txBox="1">
            <a:spLocks noChangeArrowheads="1"/>
          </p:cNvSpPr>
          <p:nvPr/>
        </p:nvSpPr>
        <p:spPr bwMode="auto">
          <a:xfrm>
            <a:off x="431800" y="1376363"/>
            <a:ext cx="2838450" cy="641350"/>
          </a:xfrm>
          <a:prstGeom prst="rect">
            <a:avLst/>
          </a:prstGeom>
          <a:noFill/>
          <a:ln w="9525">
            <a:noFill/>
            <a:miter lim="800000"/>
            <a:headEnd/>
            <a:tailEnd/>
          </a:ln>
        </p:spPr>
        <p:txBody>
          <a:bodyPr wrap="none">
            <a:spAutoFit/>
          </a:bodyPr>
          <a:lstStyle/>
          <a:p>
            <a:pPr algn="ctr"/>
            <a:r>
              <a:rPr lang="de-DE"/>
              <a:t>Logical dynamic</a:t>
            </a:r>
          </a:p>
          <a:p>
            <a:pPr algn="ctr"/>
            <a:r>
              <a:rPr lang="de-DE"/>
              <a:t>configuration with TTCN-3</a:t>
            </a:r>
          </a:p>
        </p:txBody>
      </p:sp>
      <p:sp>
        <p:nvSpPr>
          <p:cNvPr id="166940" name="Line 28"/>
          <p:cNvSpPr>
            <a:spLocks noChangeShapeType="1"/>
          </p:cNvSpPr>
          <p:nvPr/>
        </p:nvSpPr>
        <p:spPr bwMode="auto">
          <a:xfrm>
            <a:off x="2711450" y="4327525"/>
            <a:ext cx="298450" cy="0"/>
          </a:xfrm>
          <a:prstGeom prst="line">
            <a:avLst/>
          </a:prstGeom>
          <a:noFill/>
          <a:ln w="9525">
            <a:solidFill>
              <a:schemeClr val="tx1"/>
            </a:solidFill>
            <a:round/>
            <a:headEnd/>
            <a:tailEnd/>
          </a:ln>
        </p:spPr>
        <p:txBody>
          <a:bodyPr/>
          <a:lstStyle/>
          <a:p>
            <a:endParaRPr lang="de-DE"/>
          </a:p>
        </p:txBody>
      </p:sp>
      <p:sp>
        <p:nvSpPr>
          <p:cNvPr id="166941" name="Line 29"/>
          <p:cNvSpPr>
            <a:spLocks noChangeShapeType="1"/>
          </p:cNvSpPr>
          <p:nvPr/>
        </p:nvSpPr>
        <p:spPr bwMode="auto">
          <a:xfrm>
            <a:off x="1238250" y="4319588"/>
            <a:ext cx="457200" cy="0"/>
          </a:xfrm>
          <a:prstGeom prst="line">
            <a:avLst/>
          </a:prstGeom>
          <a:noFill/>
          <a:ln w="9525">
            <a:solidFill>
              <a:schemeClr val="tx1"/>
            </a:solidFill>
            <a:round/>
            <a:headEnd/>
            <a:tailEnd/>
          </a:ln>
        </p:spPr>
        <p:txBody>
          <a:bodyPr/>
          <a:lstStyle/>
          <a:p>
            <a:endParaRPr lang="de-DE"/>
          </a:p>
        </p:txBody>
      </p:sp>
      <p:grpSp>
        <p:nvGrpSpPr>
          <p:cNvPr id="7" name="Group 30"/>
          <p:cNvGrpSpPr>
            <a:grpSpLocks/>
          </p:cNvGrpSpPr>
          <p:nvPr/>
        </p:nvGrpSpPr>
        <p:grpSpPr bwMode="auto">
          <a:xfrm>
            <a:off x="2917825" y="3956050"/>
            <a:ext cx="1335088" cy="638175"/>
            <a:chOff x="1766" y="2271"/>
            <a:chExt cx="841" cy="402"/>
          </a:xfrm>
        </p:grpSpPr>
        <p:sp>
          <p:nvSpPr>
            <p:cNvPr id="11303" name="AutoShape 31"/>
            <p:cNvSpPr>
              <a:spLocks noChangeArrowheads="1"/>
            </p:cNvSpPr>
            <p:nvPr/>
          </p:nvSpPr>
          <p:spPr bwMode="auto">
            <a:xfrm>
              <a:off x="1956" y="2271"/>
              <a:ext cx="651" cy="302"/>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1304" name="AutoShape 32"/>
            <p:cNvSpPr>
              <a:spLocks noChangeArrowheads="1"/>
            </p:cNvSpPr>
            <p:nvPr/>
          </p:nvSpPr>
          <p:spPr bwMode="auto">
            <a:xfrm>
              <a:off x="1914" y="2309"/>
              <a:ext cx="651" cy="300"/>
            </a:xfrm>
            <a:prstGeom prst="roundRect">
              <a:avLst>
                <a:gd name="adj" fmla="val 157"/>
              </a:avLst>
            </a:prstGeom>
            <a:solidFill>
              <a:srgbClr val="9E1A38"/>
            </a:solidFill>
            <a:ln w="12573">
              <a:solidFill>
                <a:schemeClr val="tx1"/>
              </a:solidFill>
              <a:round/>
              <a:headEnd/>
              <a:tailEnd/>
            </a:ln>
          </p:spPr>
          <p:txBody>
            <a:bodyPr wrap="none" anchor="ctr"/>
            <a:lstStyle/>
            <a:p>
              <a:endParaRPr lang="de-DE"/>
            </a:p>
          </p:txBody>
        </p:sp>
        <p:sp>
          <p:nvSpPr>
            <p:cNvPr id="11305" name="AutoShape 33"/>
            <p:cNvSpPr>
              <a:spLocks noChangeArrowheads="1"/>
            </p:cNvSpPr>
            <p:nvPr/>
          </p:nvSpPr>
          <p:spPr bwMode="auto">
            <a:xfrm>
              <a:off x="1872" y="2341"/>
              <a:ext cx="652" cy="301"/>
            </a:xfrm>
            <a:prstGeom prst="roundRect">
              <a:avLst>
                <a:gd name="adj" fmla="val 157"/>
              </a:avLst>
            </a:prstGeom>
            <a:solidFill>
              <a:srgbClr val="9E1A38"/>
            </a:solidFill>
            <a:ln w="12573">
              <a:solidFill>
                <a:schemeClr val="tx1"/>
              </a:solidFill>
              <a:round/>
              <a:headEnd/>
              <a:tailEnd/>
            </a:ln>
          </p:spPr>
          <p:txBody>
            <a:bodyPr wrap="none" anchor="ctr"/>
            <a:lstStyle/>
            <a:p>
              <a:pPr algn="ctr"/>
              <a:r>
                <a:rPr lang="de-DE" sz="2000">
                  <a:solidFill>
                    <a:schemeClr val="bg1"/>
                  </a:solidFill>
                </a:rPr>
                <a:t>TC</a:t>
              </a:r>
              <a:endParaRPr lang="en-US" sz="2000">
                <a:solidFill>
                  <a:schemeClr val="bg1"/>
                </a:solidFill>
              </a:endParaRPr>
            </a:p>
          </p:txBody>
        </p:sp>
        <p:grpSp>
          <p:nvGrpSpPr>
            <p:cNvPr id="11306" name="Group 34"/>
            <p:cNvGrpSpPr>
              <a:grpSpLocks/>
            </p:cNvGrpSpPr>
            <p:nvPr/>
          </p:nvGrpSpPr>
          <p:grpSpPr bwMode="auto">
            <a:xfrm>
              <a:off x="1766" y="2343"/>
              <a:ext cx="706" cy="330"/>
              <a:chOff x="1766" y="2343"/>
              <a:chExt cx="706" cy="330"/>
            </a:xfrm>
          </p:grpSpPr>
          <p:sp>
            <p:nvSpPr>
              <p:cNvPr id="11307" name="AutoShape 35"/>
              <p:cNvSpPr>
                <a:spLocks noChangeArrowheads="1"/>
              </p:cNvSpPr>
              <p:nvPr/>
            </p:nvSpPr>
            <p:spPr bwMode="auto">
              <a:xfrm>
                <a:off x="1820" y="2372"/>
                <a:ext cx="652" cy="301"/>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TCs</a:t>
                </a:r>
              </a:p>
            </p:txBody>
          </p:sp>
          <p:sp>
            <p:nvSpPr>
              <p:cNvPr id="11308" name="Oval 36"/>
              <p:cNvSpPr>
                <a:spLocks noChangeArrowheads="1"/>
              </p:cNvSpPr>
              <p:nvPr/>
            </p:nvSpPr>
            <p:spPr bwMode="auto">
              <a:xfrm>
                <a:off x="1883" y="2343"/>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1309" name="Oval 37"/>
              <p:cNvSpPr>
                <a:spLocks noChangeArrowheads="1"/>
              </p:cNvSpPr>
              <p:nvPr/>
            </p:nvSpPr>
            <p:spPr bwMode="auto">
              <a:xfrm>
                <a:off x="2109" y="2343"/>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1310" name="Oval 38"/>
              <p:cNvSpPr>
                <a:spLocks noChangeArrowheads="1"/>
              </p:cNvSpPr>
              <p:nvPr/>
            </p:nvSpPr>
            <p:spPr bwMode="auto">
              <a:xfrm>
                <a:off x="1766" y="2472"/>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grpSp>
      <p:sp>
        <p:nvSpPr>
          <p:cNvPr id="166951" name="Line 39"/>
          <p:cNvSpPr>
            <a:spLocks noChangeShapeType="1"/>
          </p:cNvSpPr>
          <p:nvPr/>
        </p:nvSpPr>
        <p:spPr bwMode="auto">
          <a:xfrm flipV="1">
            <a:off x="654050" y="3551238"/>
            <a:ext cx="388938" cy="490537"/>
          </a:xfrm>
          <a:prstGeom prst="line">
            <a:avLst/>
          </a:prstGeom>
          <a:noFill/>
          <a:ln w="9525">
            <a:solidFill>
              <a:schemeClr val="tx1"/>
            </a:solidFill>
            <a:round/>
            <a:headEnd/>
            <a:tailEnd/>
          </a:ln>
        </p:spPr>
        <p:txBody>
          <a:bodyPr wrap="none" lIns="0" tIns="0" rIns="0" bIns="0" anchor="ctr"/>
          <a:lstStyle/>
          <a:p>
            <a:endParaRPr lang="de-DE"/>
          </a:p>
        </p:txBody>
      </p:sp>
      <p:sp>
        <p:nvSpPr>
          <p:cNvPr id="166952" name="Line 40"/>
          <p:cNvSpPr>
            <a:spLocks noChangeShapeType="1"/>
          </p:cNvSpPr>
          <p:nvPr/>
        </p:nvSpPr>
        <p:spPr bwMode="auto">
          <a:xfrm flipV="1">
            <a:off x="935038" y="3498850"/>
            <a:ext cx="617537" cy="598488"/>
          </a:xfrm>
          <a:prstGeom prst="line">
            <a:avLst/>
          </a:prstGeom>
          <a:noFill/>
          <a:ln w="9525">
            <a:solidFill>
              <a:schemeClr val="tx1"/>
            </a:solidFill>
            <a:round/>
            <a:headEnd/>
            <a:tailEnd/>
          </a:ln>
        </p:spPr>
        <p:txBody>
          <a:bodyPr wrap="none" lIns="0" tIns="0" rIns="0" bIns="0" anchor="ctr"/>
          <a:lstStyle/>
          <a:p>
            <a:endParaRPr lang="de-DE"/>
          </a:p>
        </p:txBody>
      </p:sp>
      <p:sp>
        <p:nvSpPr>
          <p:cNvPr id="166953" name="Line 41"/>
          <p:cNvSpPr>
            <a:spLocks noChangeShapeType="1"/>
          </p:cNvSpPr>
          <p:nvPr/>
        </p:nvSpPr>
        <p:spPr bwMode="auto">
          <a:xfrm flipH="1" flipV="1">
            <a:off x="2101850" y="3498850"/>
            <a:ext cx="1016000" cy="571500"/>
          </a:xfrm>
          <a:prstGeom prst="line">
            <a:avLst/>
          </a:prstGeom>
          <a:noFill/>
          <a:ln w="9525">
            <a:solidFill>
              <a:schemeClr val="tx1"/>
            </a:solidFill>
            <a:round/>
            <a:headEnd/>
            <a:tailEnd/>
          </a:ln>
        </p:spPr>
        <p:txBody>
          <a:bodyPr wrap="none" lIns="0" tIns="0" rIns="0" bIns="0" anchor="ctr"/>
          <a:lstStyle/>
          <a:p>
            <a:endParaRPr lang="de-DE"/>
          </a:p>
        </p:txBody>
      </p:sp>
      <p:sp>
        <p:nvSpPr>
          <p:cNvPr id="166954" name="Line 42"/>
          <p:cNvSpPr>
            <a:spLocks noChangeShapeType="1"/>
          </p:cNvSpPr>
          <p:nvPr/>
        </p:nvSpPr>
        <p:spPr bwMode="auto">
          <a:xfrm flipH="1" flipV="1">
            <a:off x="2584450" y="3497263"/>
            <a:ext cx="877888" cy="569912"/>
          </a:xfrm>
          <a:prstGeom prst="line">
            <a:avLst/>
          </a:prstGeom>
          <a:noFill/>
          <a:ln w="9525">
            <a:solidFill>
              <a:schemeClr val="tx1"/>
            </a:solidFill>
            <a:round/>
            <a:headEnd/>
            <a:tailEnd/>
          </a:ln>
        </p:spPr>
        <p:txBody>
          <a:bodyPr wrap="none" lIns="0" tIns="0" rIns="0" bIns="0" anchor="ctr"/>
          <a:lstStyle/>
          <a:p>
            <a:endParaRPr lang="de-DE"/>
          </a:p>
        </p:txBody>
      </p:sp>
      <p:grpSp>
        <p:nvGrpSpPr>
          <p:cNvPr id="9" name="Group 43"/>
          <p:cNvGrpSpPr>
            <a:grpSpLocks/>
          </p:cNvGrpSpPr>
          <p:nvPr/>
        </p:nvGrpSpPr>
        <p:grpSpPr bwMode="auto">
          <a:xfrm rot="-5400000">
            <a:off x="1458119" y="2101057"/>
            <a:ext cx="739775" cy="2211387"/>
            <a:chOff x="1511" y="2206"/>
            <a:chExt cx="482" cy="1439"/>
          </a:xfrm>
        </p:grpSpPr>
        <p:grpSp>
          <p:nvGrpSpPr>
            <p:cNvPr id="11296" name="Group 44"/>
            <p:cNvGrpSpPr>
              <a:grpSpLocks/>
            </p:cNvGrpSpPr>
            <p:nvPr/>
          </p:nvGrpSpPr>
          <p:grpSpPr bwMode="auto">
            <a:xfrm rot="5400000">
              <a:off x="1058" y="2711"/>
              <a:ext cx="1439" cy="430"/>
              <a:chOff x="2058" y="1008"/>
              <a:chExt cx="1923" cy="575"/>
            </a:xfrm>
          </p:grpSpPr>
          <p:sp>
            <p:nvSpPr>
              <p:cNvPr id="11301" name="AutoShape 45"/>
              <p:cNvSpPr>
                <a:spLocks noChangeArrowheads="1"/>
              </p:cNvSpPr>
              <p:nvPr/>
            </p:nvSpPr>
            <p:spPr bwMode="auto">
              <a:xfrm>
                <a:off x="2058" y="1008"/>
                <a:ext cx="1924" cy="576"/>
              </a:xfrm>
              <a:prstGeom prst="roundRect">
                <a:avLst>
                  <a:gd name="adj" fmla="val 171"/>
                </a:avLst>
              </a:prstGeom>
              <a:solidFill>
                <a:schemeClr val="tx1"/>
              </a:solidFill>
              <a:ln w="12573">
                <a:solidFill>
                  <a:srgbClr val="000000"/>
                </a:solidFill>
                <a:round/>
                <a:headEnd/>
                <a:tailEnd/>
              </a:ln>
            </p:spPr>
            <p:txBody>
              <a:bodyPr wrap="none" anchor="ctr"/>
              <a:lstStyle/>
              <a:p>
                <a:endParaRPr lang="de-DE"/>
              </a:p>
            </p:txBody>
          </p:sp>
          <p:sp>
            <p:nvSpPr>
              <p:cNvPr id="11302" name="AutoShape 46"/>
              <p:cNvSpPr>
                <a:spLocks noChangeArrowheads="1"/>
              </p:cNvSpPr>
              <p:nvPr/>
            </p:nvSpPr>
            <p:spPr bwMode="auto">
              <a:xfrm>
                <a:off x="2058" y="1008"/>
                <a:ext cx="1924" cy="576"/>
              </a:xfrm>
              <a:prstGeom prst="roundRect">
                <a:avLst>
                  <a:gd name="adj" fmla="val 171"/>
                </a:avLst>
              </a:prstGeom>
              <a:noFill/>
              <a:ln w="9525">
                <a:no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SUT</a:t>
                </a:r>
              </a:p>
            </p:txBody>
          </p:sp>
        </p:grpSp>
        <p:sp>
          <p:nvSpPr>
            <p:cNvPr id="11297" name="Oval 47"/>
            <p:cNvSpPr>
              <a:spLocks noChangeArrowheads="1"/>
            </p:cNvSpPr>
            <p:nvPr/>
          </p:nvSpPr>
          <p:spPr bwMode="auto">
            <a:xfrm rot="5400000">
              <a:off x="1468" y="3378"/>
              <a:ext cx="195" cy="108"/>
            </a:xfrm>
            <a:prstGeom prst="ellipse">
              <a:avLst/>
            </a:prstGeom>
            <a:solidFill>
              <a:srgbClr val="676767"/>
            </a:solidFill>
            <a:ln w="12600">
              <a:solidFill>
                <a:srgbClr val="000000"/>
              </a:solidFill>
              <a:round/>
              <a:headEnd/>
              <a:tailEnd/>
            </a:ln>
          </p:spPr>
          <p:txBody>
            <a:bodyPr wrap="none" anchor="ctr"/>
            <a:lstStyle/>
            <a:p>
              <a:endParaRPr lang="de-DE"/>
            </a:p>
          </p:txBody>
        </p:sp>
        <p:sp>
          <p:nvSpPr>
            <p:cNvPr id="11298" name="Oval 48"/>
            <p:cNvSpPr>
              <a:spLocks noChangeArrowheads="1"/>
            </p:cNvSpPr>
            <p:nvPr/>
          </p:nvSpPr>
          <p:spPr bwMode="auto">
            <a:xfrm rot="5400000">
              <a:off x="1468" y="3040"/>
              <a:ext cx="195" cy="108"/>
            </a:xfrm>
            <a:prstGeom prst="ellipse">
              <a:avLst/>
            </a:prstGeom>
            <a:solidFill>
              <a:srgbClr val="676767"/>
            </a:solidFill>
            <a:ln w="6350">
              <a:solidFill>
                <a:srgbClr val="000000"/>
              </a:solidFill>
              <a:round/>
              <a:headEnd/>
              <a:tailEnd/>
            </a:ln>
          </p:spPr>
          <p:txBody>
            <a:bodyPr wrap="none" anchor="ctr"/>
            <a:lstStyle/>
            <a:p>
              <a:endParaRPr lang="de-DE"/>
            </a:p>
          </p:txBody>
        </p:sp>
        <p:sp>
          <p:nvSpPr>
            <p:cNvPr id="11299" name="Oval 49"/>
            <p:cNvSpPr>
              <a:spLocks noChangeArrowheads="1"/>
            </p:cNvSpPr>
            <p:nvPr/>
          </p:nvSpPr>
          <p:spPr bwMode="auto">
            <a:xfrm rot="5400000">
              <a:off x="1467" y="2696"/>
              <a:ext cx="195" cy="108"/>
            </a:xfrm>
            <a:prstGeom prst="ellipse">
              <a:avLst/>
            </a:prstGeom>
            <a:solidFill>
              <a:srgbClr val="676767"/>
            </a:solidFill>
            <a:ln w="12600">
              <a:solidFill>
                <a:srgbClr val="000000"/>
              </a:solidFill>
              <a:round/>
              <a:headEnd/>
              <a:tailEnd/>
            </a:ln>
          </p:spPr>
          <p:txBody>
            <a:bodyPr wrap="none" anchor="ctr"/>
            <a:lstStyle/>
            <a:p>
              <a:endParaRPr lang="de-DE"/>
            </a:p>
          </p:txBody>
        </p:sp>
        <p:sp>
          <p:nvSpPr>
            <p:cNvPr id="11300" name="Oval 50"/>
            <p:cNvSpPr>
              <a:spLocks noChangeArrowheads="1"/>
            </p:cNvSpPr>
            <p:nvPr/>
          </p:nvSpPr>
          <p:spPr bwMode="auto">
            <a:xfrm rot="5400000">
              <a:off x="1468" y="2363"/>
              <a:ext cx="194" cy="108"/>
            </a:xfrm>
            <a:prstGeom prst="ellipse">
              <a:avLst/>
            </a:prstGeom>
            <a:solidFill>
              <a:srgbClr val="676767"/>
            </a:solidFill>
            <a:ln w="12600">
              <a:solidFill>
                <a:srgbClr val="000000"/>
              </a:solidFill>
              <a:round/>
              <a:headEnd/>
              <a:tailEnd/>
            </a:ln>
          </p:spPr>
          <p:txBody>
            <a:bodyPr wrap="none" anchor="ctr"/>
            <a:lstStyle/>
            <a:p>
              <a:endParaRPr lang="de-DE"/>
            </a:p>
          </p:txBody>
        </p:sp>
      </p:grpSp>
      <p:grpSp>
        <p:nvGrpSpPr>
          <p:cNvPr id="11" name="Group 51"/>
          <p:cNvGrpSpPr>
            <a:grpSpLocks/>
          </p:cNvGrpSpPr>
          <p:nvPr/>
        </p:nvGrpSpPr>
        <p:grpSpPr bwMode="auto">
          <a:xfrm>
            <a:off x="1514475" y="4098925"/>
            <a:ext cx="1270000" cy="498475"/>
            <a:chOff x="882" y="2361"/>
            <a:chExt cx="800" cy="314"/>
          </a:xfrm>
        </p:grpSpPr>
        <p:grpSp>
          <p:nvGrpSpPr>
            <p:cNvPr id="11291" name="Group 52"/>
            <p:cNvGrpSpPr>
              <a:grpSpLocks/>
            </p:cNvGrpSpPr>
            <p:nvPr/>
          </p:nvGrpSpPr>
          <p:grpSpPr bwMode="auto">
            <a:xfrm>
              <a:off x="953" y="2361"/>
              <a:ext cx="682" cy="314"/>
              <a:chOff x="2526" y="2160"/>
              <a:chExt cx="1351" cy="623"/>
            </a:xfrm>
          </p:grpSpPr>
          <p:sp>
            <p:nvSpPr>
              <p:cNvPr id="11294" name="AutoShape 53"/>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1295" name="AutoShape 54"/>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MTC</a:t>
                </a:r>
              </a:p>
            </p:txBody>
          </p:sp>
        </p:grpSp>
        <p:sp>
          <p:nvSpPr>
            <p:cNvPr id="11292" name="Oval 55"/>
            <p:cNvSpPr>
              <a:spLocks noChangeArrowheads="1"/>
            </p:cNvSpPr>
            <p:nvPr/>
          </p:nvSpPr>
          <p:spPr bwMode="auto">
            <a:xfrm>
              <a:off x="1556"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1293" name="Oval 56"/>
            <p:cNvSpPr>
              <a:spLocks noChangeArrowheads="1"/>
            </p:cNvSpPr>
            <p:nvPr/>
          </p:nvSpPr>
          <p:spPr bwMode="auto">
            <a:xfrm>
              <a:off x="882" y="2471"/>
              <a:ext cx="126" cy="69"/>
            </a:xfrm>
            <a:prstGeom prst="ellipse">
              <a:avLst/>
            </a:prstGeom>
            <a:solidFill>
              <a:srgbClr val="9E1A38"/>
            </a:solidFill>
            <a:ln w="12600">
              <a:solidFill>
                <a:srgbClr val="000000"/>
              </a:solidFill>
              <a:round/>
              <a:headEnd/>
              <a:tailEnd/>
            </a:ln>
          </p:spPr>
          <p:txBody>
            <a:bodyPr wrap="none" anchor="ctr"/>
            <a:lstStyle/>
            <a:p>
              <a:endParaRPr lang="de-DE"/>
            </a:p>
          </p:txBody>
        </p:sp>
      </p:grpSp>
      <p:grpSp>
        <p:nvGrpSpPr>
          <p:cNvPr id="13" name="Group 57"/>
          <p:cNvGrpSpPr>
            <a:grpSpLocks/>
          </p:cNvGrpSpPr>
          <p:nvPr/>
        </p:nvGrpSpPr>
        <p:grpSpPr bwMode="auto">
          <a:xfrm>
            <a:off x="204788" y="4041775"/>
            <a:ext cx="1157287" cy="554038"/>
            <a:chOff x="57" y="2325"/>
            <a:chExt cx="729" cy="349"/>
          </a:xfrm>
        </p:grpSpPr>
        <p:grpSp>
          <p:nvGrpSpPr>
            <p:cNvPr id="11285" name="Group 58"/>
            <p:cNvGrpSpPr>
              <a:grpSpLocks/>
            </p:cNvGrpSpPr>
            <p:nvPr/>
          </p:nvGrpSpPr>
          <p:grpSpPr bwMode="auto">
            <a:xfrm>
              <a:off x="57" y="2360"/>
              <a:ext cx="682" cy="314"/>
              <a:chOff x="2526" y="2160"/>
              <a:chExt cx="1351" cy="623"/>
            </a:xfrm>
          </p:grpSpPr>
          <p:sp>
            <p:nvSpPr>
              <p:cNvPr id="11289" name="AutoShape 59"/>
              <p:cNvSpPr>
                <a:spLocks noChangeArrowheads="1"/>
              </p:cNvSpPr>
              <p:nvPr/>
            </p:nvSpPr>
            <p:spPr bwMode="auto">
              <a:xfrm>
                <a:off x="2526" y="2160"/>
                <a:ext cx="1352" cy="624"/>
              </a:xfrm>
              <a:prstGeom prst="roundRect">
                <a:avLst>
                  <a:gd name="adj" fmla="val 157"/>
                </a:avLst>
              </a:prstGeom>
              <a:solidFill>
                <a:srgbClr val="9E1A38"/>
              </a:solidFill>
              <a:ln w="12600">
                <a:solidFill>
                  <a:schemeClr val="tx1"/>
                </a:solidFill>
                <a:round/>
                <a:headEnd/>
                <a:tailEnd/>
              </a:ln>
            </p:spPr>
            <p:txBody>
              <a:bodyPr wrap="none" anchor="ctr"/>
              <a:lstStyle/>
              <a:p>
                <a:endParaRPr lang="de-DE"/>
              </a:p>
            </p:txBody>
          </p:sp>
          <p:sp>
            <p:nvSpPr>
              <p:cNvPr id="11290" name="AutoShape 60"/>
              <p:cNvSpPr>
                <a:spLocks noChangeArrowheads="1"/>
              </p:cNvSpPr>
              <p:nvPr/>
            </p:nvSpPr>
            <p:spPr bwMode="auto">
              <a:xfrm>
                <a:off x="2526" y="2160"/>
                <a:ext cx="1352" cy="624"/>
              </a:xfrm>
              <a:prstGeom prst="roundRect">
                <a:avLst>
                  <a:gd name="adj" fmla="val 157"/>
                </a:avLst>
              </a:prstGeom>
              <a:solidFill>
                <a:srgbClr val="9E1A38"/>
              </a:solidFill>
              <a:ln w="9525">
                <a:solidFill>
                  <a:schemeClr val="tx1"/>
                </a:solidFill>
                <a:round/>
                <a:headEnd/>
                <a:tailEnd/>
              </a:ln>
            </p:spPr>
            <p:txBody>
              <a:bodyPr lIns="90000" tIns="46800" rIns="90000" bIns="46800" anchor="ctr"/>
              <a:lstStyle/>
              <a:p>
                <a:pPr algn="ctr" eaLnBrk="0" hangingPunct="0">
                  <a:lnSpc>
                    <a:spcPct val="93000"/>
                  </a:lnSpc>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solidFill>
                      <a:schemeClr val="bg1"/>
                    </a:solidFill>
                  </a:rPr>
                  <a:t>PTC</a:t>
                </a:r>
              </a:p>
            </p:txBody>
          </p:sp>
        </p:grpSp>
        <p:sp>
          <p:nvSpPr>
            <p:cNvPr id="11286" name="Oval 61"/>
            <p:cNvSpPr>
              <a:spLocks noChangeArrowheads="1"/>
            </p:cNvSpPr>
            <p:nvPr/>
          </p:nvSpPr>
          <p:spPr bwMode="auto">
            <a:xfrm>
              <a:off x="660" y="2469"/>
              <a:ext cx="126"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1287" name="Oval 62"/>
            <p:cNvSpPr>
              <a:spLocks noChangeArrowheads="1"/>
            </p:cNvSpPr>
            <p:nvPr/>
          </p:nvSpPr>
          <p:spPr bwMode="auto">
            <a:xfrm>
              <a:off x="460" y="2325"/>
              <a:ext cx="125" cy="70"/>
            </a:xfrm>
            <a:prstGeom prst="ellipse">
              <a:avLst/>
            </a:prstGeom>
            <a:solidFill>
              <a:srgbClr val="9E1A38"/>
            </a:solidFill>
            <a:ln w="12600">
              <a:solidFill>
                <a:srgbClr val="000000"/>
              </a:solidFill>
              <a:round/>
              <a:headEnd/>
              <a:tailEnd/>
            </a:ln>
          </p:spPr>
          <p:txBody>
            <a:bodyPr wrap="none" anchor="ctr"/>
            <a:lstStyle/>
            <a:p>
              <a:endParaRPr lang="de-DE"/>
            </a:p>
          </p:txBody>
        </p:sp>
        <p:sp>
          <p:nvSpPr>
            <p:cNvPr id="11288" name="Oval 63"/>
            <p:cNvSpPr>
              <a:spLocks noChangeArrowheads="1"/>
            </p:cNvSpPr>
            <p:nvPr/>
          </p:nvSpPr>
          <p:spPr bwMode="auto">
            <a:xfrm>
              <a:off x="251" y="2325"/>
              <a:ext cx="126" cy="70"/>
            </a:xfrm>
            <a:prstGeom prst="ellipse">
              <a:avLst/>
            </a:prstGeom>
            <a:solidFill>
              <a:srgbClr val="9E1A38"/>
            </a:solidFill>
            <a:ln w="12600">
              <a:solidFill>
                <a:srgbClr val="000000"/>
              </a:solidFill>
              <a:round/>
              <a:headEnd/>
              <a:tailEnd/>
            </a:ln>
          </p:spPr>
          <p:txBody>
            <a:bodyPr wrap="none" anchor="ctr"/>
            <a:lstStyle/>
            <a:p>
              <a:endParaRPr lang="de-DE"/>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6941"/>
                                        </p:tgtEl>
                                        <p:attrNameLst>
                                          <p:attrName>style.visibility</p:attrName>
                                        </p:attrNameLst>
                                      </p:cBhvr>
                                      <p:to>
                                        <p:strVal val="visible"/>
                                      </p:to>
                                    </p:set>
                                    <p:animEffect transition="in" filter="wipe(down)">
                                      <p:cBhvr>
                                        <p:cTn id="19" dur="500"/>
                                        <p:tgtEl>
                                          <p:spTgt spid="16694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6940"/>
                                        </p:tgtEl>
                                        <p:attrNameLst>
                                          <p:attrName>style.visibility</p:attrName>
                                        </p:attrNameLst>
                                      </p:cBhvr>
                                      <p:to>
                                        <p:strVal val="visible"/>
                                      </p:to>
                                    </p:set>
                                    <p:animEffect transition="in" filter="wipe(down)">
                                      <p:cBhvr>
                                        <p:cTn id="22" dur="500"/>
                                        <p:tgtEl>
                                          <p:spTgt spid="166940"/>
                                        </p:tgtEl>
                                      </p:cBhvr>
                                    </p:animEffect>
                                  </p:childTnLst>
                                </p:cTn>
                              </p:par>
                            </p:childTnLst>
                          </p:cTn>
                        </p:par>
                        <p:par>
                          <p:cTn id="23" fill="hold">
                            <p:stCondLst>
                              <p:cond delay="2000"/>
                            </p:stCondLst>
                            <p:childTnLst>
                              <p:par>
                                <p:cTn id="24" presetID="1"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66954"/>
                                        </p:tgtEl>
                                        <p:attrNameLst>
                                          <p:attrName>style.visibility</p:attrName>
                                        </p:attrNameLst>
                                      </p:cBhvr>
                                      <p:to>
                                        <p:strVal val="visible"/>
                                      </p:to>
                                    </p:set>
                                    <p:animEffect transition="in" filter="wipe(down)">
                                      <p:cBhvr>
                                        <p:cTn id="29" dur="500"/>
                                        <p:tgtEl>
                                          <p:spTgt spid="16695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66953"/>
                                        </p:tgtEl>
                                        <p:attrNameLst>
                                          <p:attrName>style.visibility</p:attrName>
                                        </p:attrNameLst>
                                      </p:cBhvr>
                                      <p:to>
                                        <p:strVal val="visible"/>
                                      </p:to>
                                    </p:set>
                                    <p:animEffect transition="in" filter="wipe(down)">
                                      <p:cBhvr>
                                        <p:cTn id="32" dur="500"/>
                                        <p:tgtEl>
                                          <p:spTgt spid="16695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66952"/>
                                        </p:tgtEl>
                                        <p:attrNameLst>
                                          <p:attrName>style.visibility</p:attrName>
                                        </p:attrNameLst>
                                      </p:cBhvr>
                                      <p:to>
                                        <p:strVal val="visible"/>
                                      </p:to>
                                    </p:set>
                                    <p:animEffect transition="in" filter="wipe(down)">
                                      <p:cBhvr>
                                        <p:cTn id="35" dur="500"/>
                                        <p:tgtEl>
                                          <p:spTgt spid="16695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6951"/>
                                        </p:tgtEl>
                                        <p:attrNameLst>
                                          <p:attrName>style.visibility</p:attrName>
                                        </p:attrNameLst>
                                      </p:cBhvr>
                                      <p:to>
                                        <p:strVal val="visible"/>
                                      </p:to>
                                    </p:set>
                                    <p:animEffect transition="in" filter="wipe(down)">
                                      <p:cBhvr>
                                        <p:cTn id="38" dur="500"/>
                                        <p:tgtEl>
                                          <p:spTgt spid="16695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69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 calcmode="lin" valueType="num">
                                      <p:cBhvr>
                                        <p:cTn id="49" dur="500" fill="hold"/>
                                        <p:tgtEl>
                                          <p:spTgt spid="2"/>
                                        </p:tgtEl>
                                        <p:attrNameLst>
                                          <p:attrName>style.rotation</p:attrName>
                                        </p:attrNameLst>
                                      </p:cBhvr>
                                      <p:tavLst>
                                        <p:tav tm="0">
                                          <p:val>
                                            <p:fltVal val="360"/>
                                          </p:val>
                                        </p:tav>
                                        <p:tav tm="100000">
                                          <p:val>
                                            <p:fltVal val="0"/>
                                          </p:val>
                                        </p:tav>
                                      </p:tavLst>
                                    </p:anim>
                                    <p:animEffect transition="in" filter="fade">
                                      <p:cBhvr>
                                        <p:cTn id="50" dur="500"/>
                                        <p:tgtEl>
                                          <p:spTgt spid="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6931"/>
                                        </p:tgtEl>
                                        <p:attrNameLst>
                                          <p:attrName>style.visibility</p:attrName>
                                        </p:attrNameLst>
                                      </p:cBhvr>
                                      <p:to>
                                        <p:strVal val="visible"/>
                                      </p:to>
                                    </p:set>
                                    <p:animEffect transition="in" filter="fade">
                                      <p:cBhvr>
                                        <p:cTn id="55" dur="500"/>
                                        <p:tgtEl>
                                          <p:spTgt spid="166931"/>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166930"/>
                                        </p:tgtEl>
                                        <p:attrNameLst>
                                          <p:attrName>style.visibility</p:attrName>
                                        </p:attrNameLst>
                                      </p:cBhvr>
                                      <p:to>
                                        <p:strVal val="visible"/>
                                      </p:to>
                                    </p:set>
                                    <p:animEffect transition="in" filter="fade">
                                      <p:cBhvr>
                                        <p:cTn id="59" dur="500"/>
                                        <p:tgtEl>
                                          <p:spTgt spid="166930"/>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166932"/>
                                        </p:tgtEl>
                                        <p:attrNameLst>
                                          <p:attrName>style.visibility</p:attrName>
                                        </p:attrNameLst>
                                      </p:cBhvr>
                                      <p:to>
                                        <p:strVal val="visible"/>
                                      </p:to>
                                    </p:set>
                                    <p:animEffect transition="in" filter="fade">
                                      <p:cBhvr>
                                        <p:cTn id="63" dur="500"/>
                                        <p:tgtEl>
                                          <p:spTgt spid="166932"/>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166929"/>
                                        </p:tgtEl>
                                        <p:attrNameLst>
                                          <p:attrName>style.visibility</p:attrName>
                                        </p:attrNameLst>
                                      </p:cBhvr>
                                      <p:to>
                                        <p:strVal val="visible"/>
                                      </p:to>
                                    </p:set>
                                    <p:animEffect transition="in" filter="fade">
                                      <p:cBhvr>
                                        <p:cTn id="67" dur="500"/>
                                        <p:tgtEl>
                                          <p:spTgt spid="166929"/>
                                        </p:tgtEl>
                                      </p:cBhvr>
                                    </p:animEffect>
                                  </p:childTnLst>
                                </p:cTn>
                              </p:par>
                            </p:childTnLst>
                          </p:cTn>
                        </p:par>
                        <p:par>
                          <p:cTn id="68" fill="hold">
                            <p:stCondLst>
                              <p:cond delay="2000"/>
                            </p:stCondLst>
                            <p:childTnLst>
                              <p:par>
                                <p:cTn id="69" presetID="6" presetClass="entr" presetSubtype="16" fill="hold"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circle(in)">
                                      <p:cBhvr>
                                        <p:cTn id="71" dur="1300"/>
                                        <p:tgtEl>
                                          <p:spTgt spid="6"/>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669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29" grpId="0" animBg="1"/>
      <p:bldP spid="166930" grpId="0" animBg="1"/>
      <p:bldP spid="166931" grpId="0" animBg="1"/>
      <p:bldP spid="166932" grpId="0" animBg="1"/>
      <p:bldP spid="166938" grpId="0"/>
      <p:bldP spid="166939" grpId="0"/>
      <p:bldP spid="166940" grpId="0" animBg="1"/>
      <p:bldP spid="166941" grpId="0" animBg="1"/>
      <p:bldP spid="166951" grpId="0" animBg="1"/>
      <p:bldP spid="166952" grpId="0" animBg="1"/>
      <p:bldP spid="166953" grpId="0" animBg="1"/>
      <p:bldP spid="166954" grpId="0" animBg="1"/>
    </p:bldLst>
  </p:timing>
</p:sld>
</file>

<file path=ppt/theme/theme1.xml><?xml version="1.0" encoding="utf-8"?>
<a:theme xmlns:a="http://schemas.openxmlformats.org/drawingml/2006/main" name="TT_PRESENTATION">
  <a:themeElements>
    <a:clrScheme name="TT_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T_PRESENTATION">
      <a:majorFont>
        <a:latin typeface="Frutiger 55 Roman"/>
        <a:ea typeface=""/>
        <a:cs typeface=""/>
      </a:majorFont>
      <a:minorFont>
        <a:latin typeface="Frutiger 55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T_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T_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T_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T_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T_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T_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T_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T_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T_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T_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T_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T_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1629</Words>
  <Application>Microsoft Office PowerPoint</Application>
  <PresentationFormat>Bildschirmpräsentation (4:3)</PresentationFormat>
  <Paragraphs>541</Paragraphs>
  <Slides>37</Slides>
  <Notes>21</Notes>
  <HiddenSlides>1</HiddenSlides>
  <MMClips>0</MMClips>
  <ScaleCrop>false</ScaleCrop>
  <HeadingPairs>
    <vt:vector size="4" baseType="variant">
      <vt:variant>
        <vt:lpstr>Design</vt:lpstr>
      </vt:variant>
      <vt:variant>
        <vt:i4>1</vt:i4>
      </vt:variant>
      <vt:variant>
        <vt:lpstr>Folientitel</vt:lpstr>
      </vt:variant>
      <vt:variant>
        <vt:i4>37</vt:i4>
      </vt:variant>
    </vt:vector>
  </HeadingPairs>
  <TitlesOfParts>
    <vt:vector size="38" baseType="lpstr">
      <vt:lpstr>TT_PRESENTATION</vt:lpstr>
      <vt:lpstr>Testing Web Services with TTworkbench</vt:lpstr>
      <vt:lpstr>Workflow</vt:lpstr>
      <vt:lpstr>Different Test Requirements</vt:lpstr>
      <vt:lpstr>Different Test Configurations</vt:lpstr>
      <vt:lpstr>Test configuration 1</vt:lpstr>
      <vt:lpstr>Test configuration 2</vt:lpstr>
      <vt:lpstr>Test configuration 3</vt:lpstr>
      <vt:lpstr>Test configuration 4</vt:lpstr>
      <vt:lpstr>Multiple Test Components Running  on Multiple Test Devices</vt:lpstr>
      <vt:lpstr>Multiple Test Components Running  on Multiple Test Devices</vt:lpstr>
      <vt:lpstr>Multiple Test Components Running  on Multiple Test Devices</vt:lpstr>
      <vt:lpstr>Resources Involved</vt:lpstr>
      <vt:lpstr>Resources Involved</vt:lpstr>
      <vt:lpstr>Small Example</vt:lpstr>
      <vt:lpstr>A Small Example – WSDL2TTCN3</vt:lpstr>
      <vt:lpstr>A Small Example – WSDL2TTCN3</vt:lpstr>
      <vt:lpstr>A Small Example – WSDL Test Script</vt:lpstr>
      <vt:lpstr>Testing Web Services with TTworkbench</vt:lpstr>
      <vt:lpstr>Runtime Plugin Concept</vt:lpstr>
      <vt:lpstr>Benefits</vt:lpstr>
      <vt:lpstr>TTplugin – Empower TTworkbench </vt:lpstr>
      <vt:lpstr>TTplugin ASN.1 + TTaci </vt:lpstr>
      <vt:lpstr>TTplugin FTP </vt:lpstr>
      <vt:lpstr>TTplugin GPIB </vt:lpstr>
      <vt:lpstr>TTplugin IDL </vt:lpstr>
      <vt:lpstr>TTplugin MOST </vt:lpstr>
      <vt:lpstr>TTplugin RS232 </vt:lpstr>
      <vt:lpstr>TTplugin Telnet </vt:lpstr>
      <vt:lpstr>TTplugin UDP </vt:lpstr>
      <vt:lpstr>TTplugin WSDL (since 2007) </vt:lpstr>
      <vt:lpstr>Summary</vt:lpstr>
      <vt:lpstr>Testing Web Services with TTworkbench</vt:lpstr>
      <vt:lpstr>TTplugin WSDL demo (1)</vt:lpstr>
      <vt:lpstr>TTplugin WSDL demo (2)</vt:lpstr>
      <vt:lpstr>Test configuration (real SUT)</vt:lpstr>
      <vt:lpstr>Test configuration</vt:lpstr>
      <vt:lpstr>Folie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Design PowerPoint-Templates</dc:title>
  <dc:creator>*</dc:creator>
  <dc:description>Variante Siemens Cool Gray_x000d_
Version 1.2 Deutsch / Januar 2006</dc:description>
  <cp:lastModifiedBy>axr</cp:lastModifiedBy>
  <cp:revision>66</cp:revision>
  <dcterms:modified xsi:type="dcterms:W3CDTF">2009-12-10T19:46:13Z</dcterms:modified>
</cp:coreProperties>
</file>